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2"/>
  </p:notesMasterIdLst>
  <p:handoutMasterIdLst>
    <p:handoutMasterId r:id="rId63"/>
  </p:handoutMasterIdLst>
  <p:sldIdLst>
    <p:sldId id="304" r:id="rId2"/>
    <p:sldId id="1053" r:id="rId3"/>
    <p:sldId id="1171" r:id="rId4"/>
    <p:sldId id="1172" r:id="rId5"/>
    <p:sldId id="1173" r:id="rId6"/>
    <p:sldId id="1174" r:id="rId7"/>
    <p:sldId id="1175" r:id="rId8"/>
    <p:sldId id="1176" r:id="rId9"/>
    <p:sldId id="1177" r:id="rId10"/>
    <p:sldId id="1178" r:id="rId11"/>
    <p:sldId id="1179" r:id="rId12"/>
    <p:sldId id="1180" r:id="rId13"/>
    <p:sldId id="1181" r:id="rId14"/>
    <p:sldId id="1182" r:id="rId15"/>
    <p:sldId id="1183" r:id="rId16"/>
    <p:sldId id="1184" r:id="rId17"/>
    <p:sldId id="1191" r:id="rId18"/>
    <p:sldId id="1185" r:id="rId19"/>
    <p:sldId id="1186" r:id="rId20"/>
    <p:sldId id="1187" r:id="rId21"/>
    <p:sldId id="1189" r:id="rId22"/>
    <p:sldId id="1190" r:id="rId23"/>
    <p:sldId id="1192" r:id="rId24"/>
    <p:sldId id="1193" r:id="rId25"/>
    <p:sldId id="1136" r:id="rId26"/>
    <p:sldId id="1137" r:id="rId27"/>
    <p:sldId id="1138" r:id="rId28"/>
    <p:sldId id="1139" r:id="rId29"/>
    <p:sldId id="1140" r:id="rId30"/>
    <p:sldId id="1141" r:id="rId31"/>
    <p:sldId id="1142" r:id="rId32"/>
    <p:sldId id="1143" r:id="rId33"/>
    <p:sldId id="1144" r:id="rId34"/>
    <p:sldId id="1145" r:id="rId35"/>
    <p:sldId id="1146" r:id="rId36"/>
    <p:sldId id="1147" r:id="rId37"/>
    <p:sldId id="1148" r:id="rId38"/>
    <p:sldId id="1149" r:id="rId39"/>
    <p:sldId id="1150" r:id="rId40"/>
    <p:sldId id="1151" r:id="rId41"/>
    <p:sldId id="1152" r:id="rId42"/>
    <p:sldId id="1153" r:id="rId43"/>
    <p:sldId id="1154" r:id="rId44"/>
    <p:sldId id="1155" r:id="rId45"/>
    <p:sldId id="1156" r:id="rId46"/>
    <p:sldId id="1157" r:id="rId47"/>
    <p:sldId id="1158" r:id="rId48"/>
    <p:sldId id="1159" r:id="rId49"/>
    <p:sldId id="1160" r:id="rId50"/>
    <p:sldId id="1161" r:id="rId51"/>
    <p:sldId id="1162" r:id="rId52"/>
    <p:sldId id="1163" r:id="rId53"/>
    <p:sldId id="1164" r:id="rId54"/>
    <p:sldId id="1165" r:id="rId55"/>
    <p:sldId id="1166" r:id="rId56"/>
    <p:sldId id="1167" r:id="rId57"/>
    <p:sldId id="1168" r:id="rId58"/>
    <p:sldId id="1169" r:id="rId59"/>
    <p:sldId id="1170" r:id="rId60"/>
    <p:sldId id="1071" r:id="rId61"/>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86">
          <p15:clr>
            <a:srgbClr val="A4A3A4"/>
          </p15:clr>
        </p15:guide>
        <p15:guide id="2" orient="horz" pos="315">
          <p15:clr>
            <a:srgbClr val="A4A3A4"/>
          </p15:clr>
        </p15:guide>
        <p15:guide id="3" orient="horz" pos="3359">
          <p15:clr>
            <a:srgbClr val="A4A3A4"/>
          </p15:clr>
        </p15:guide>
        <p15:guide id="4" orient="horz" pos="1912">
          <p15:clr>
            <a:srgbClr val="A4A3A4"/>
          </p15:clr>
        </p15:guide>
        <p15:guide id="5" orient="horz" pos="636">
          <p15:clr>
            <a:srgbClr val="A4A3A4"/>
          </p15:clr>
        </p15:guide>
        <p15:guide id="6" orient="horz" pos="3267">
          <p15:clr>
            <a:srgbClr val="A4A3A4"/>
          </p15:clr>
        </p15:guide>
        <p15:guide id="7" orient="horz" pos="3497">
          <p15:clr>
            <a:srgbClr val="A4A3A4"/>
          </p15:clr>
        </p15:guide>
        <p15:guide id="8" pos="2984">
          <p15:clr>
            <a:srgbClr val="A4A3A4"/>
          </p15:clr>
        </p15:guide>
        <p15:guide id="9" pos="3072">
          <p15:clr>
            <a:srgbClr val="A4A3A4"/>
          </p15:clr>
        </p15:guide>
        <p15:guide id="10" pos="1771">
          <p15:clr>
            <a:srgbClr val="A4A3A4"/>
          </p15:clr>
        </p15:guide>
        <p15:guide id="11" pos="5453">
          <p15:clr>
            <a:srgbClr val="A4A3A4"/>
          </p15:clr>
        </p15:guide>
        <p15:guide id="12" pos="1855">
          <p15:clr>
            <a:srgbClr val="A4A3A4"/>
          </p15:clr>
        </p15:guide>
        <p15:guide id="13" pos="3608">
          <p15:clr>
            <a:srgbClr val="A4A3A4"/>
          </p15:clr>
        </p15:guide>
        <p15:guide id="14" pos="3695">
          <p15:clr>
            <a:srgbClr val="A4A3A4"/>
          </p15:clr>
        </p15:guide>
        <p15:guide id="15" pos="4215">
          <p15:clr>
            <a:srgbClr val="A4A3A4"/>
          </p15:clr>
        </p15:guide>
        <p15:guide id="16" pos="4313">
          <p15:clr>
            <a:srgbClr val="A4A3A4"/>
          </p15:clr>
        </p15:guide>
        <p15:guide id="17" pos="4815">
          <p15:clr>
            <a:srgbClr val="A4A3A4"/>
          </p15:clr>
        </p15:guide>
        <p15:guide id="18" pos="4914">
          <p15:clr>
            <a:srgbClr val="A4A3A4"/>
          </p15:clr>
        </p15:guide>
        <p15:guide id="19" pos="602">
          <p15:clr>
            <a:srgbClr val="A4A3A4"/>
          </p15:clr>
        </p15:guide>
        <p15:guide id="20" pos="2466">
          <p15:clr>
            <a:srgbClr val="A4A3A4"/>
          </p15:clr>
        </p15:guide>
        <p15:guide id="21" pos="2378">
          <p15:clr>
            <a:srgbClr val="A4A3A4"/>
          </p15:clr>
        </p15:guide>
        <p15:guide id="22" pos="69">
          <p15:clr>
            <a:srgbClr val="A4A3A4"/>
          </p15:clr>
        </p15:guide>
        <p15:guide id="23" pos="1159">
          <p15:clr>
            <a:srgbClr val="A4A3A4"/>
          </p15:clr>
        </p15:guide>
        <p15:guide id="24" pos="125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ristian Klawitter" initials="CK"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DD3"/>
    <a:srgbClr val="EDE8DD"/>
    <a:srgbClr val="C2B7A1"/>
    <a:srgbClr val="918873"/>
    <a:srgbClr val="3C3623"/>
    <a:srgbClr val="D0A760"/>
    <a:srgbClr val="434A44"/>
    <a:srgbClr val="36052E"/>
    <a:srgbClr val="296549"/>
    <a:srgbClr val="0057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60"/>
    <p:restoredTop sz="86249"/>
  </p:normalViewPr>
  <p:slideViewPr>
    <p:cSldViewPr snapToGrid="0" snapToObjects="1" showGuides="1">
      <p:cViewPr varScale="1">
        <p:scale>
          <a:sx n="165" d="100"/>
          <a:sy n="165" d="100"/>
        </p:scale>
        <p:origin x="1480" y="184"/>
      </p:cViewPr>
      <p:guideLst>
        <p:guide orient="horz" pos="1986"/>
        <p:guide orient="horz" pos="315"/>
        <p:guide orient="horz" pos="3359"/>
        <p:guide orient="horz" pos="1912"/>
        <p:guide orient="horz" pos="636"/>
        <p:guide orient="horz" pos="3267"/>
        <p:guide orient="horz" pos="3497"/>
        <p:guide pos="2984"/>
        <p:guide pos="3072"/>
        <p:guide pos="1771"/>
        <p:guide pos="5453"/>
        <p:guide pos="1855"/>
        <p:guide pos="3608"/>
        <p:guide pos="3695"/>
        <p:guide pos="4215"/>
        <p:guide pos="4313"/>
        <p:guide pos="4815"/>
        <p:guide pos="4914"/>
        <p:guide pos="602"/>
        <p:guide pos="2466"/>
        <p:guide pos="2378"/>
        <p:guide pos="69"/>
        <p:guide pos="1159"/>
        <p:guide pos="125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8" d="100"/>
        <a:sy n="88" d="100"/>
      </p:scale>
      <p:origin x="0" y="0"/>
    </p:cViewPr>
  </p:sorterViewPr>
  <p:notesViewPr>
    <p:cSldViewPr snapToGrid="0" snapToObjects="1">
      <p:cViewPr varScale="1">
        <p:scale>
          <a:sx n="97" d="100"/>
          <a:sy n="97" d="100"/>
        </p:scale>
        <p:origin x="276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964B9E-706D-9244-A1DC-4FB421A588C6}" type="datetimeFigureOut">
              <a:rPr lang="en-US" smtClean="0"/>
              <a:pPr/>
              <a:t>5/7/24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7F75D2-35A5-0946-AF7D-00D5D28A091C}" type="slidenum">
              <a:rPr lang="en-US" smtClean="0"/>
              <a:pPr/>
              <a:t>‹#›</a:t>
            </a:fld>
            <a:endParaRPr lang="en-US" dirty="0"/>
          </a:p>
        </p:txBody>
      </p:sp>
    </p:spTree>
    <p:extLst>
      <p:ext uri="{BB962C8B-B14F-4D97-AF65-F5344CB8AC3E}">
        <p14:creationId xmlns:p14="http://schemas.microsoft.com/office/powerpoint/2010/main" val="593543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BC6610-5836-4B43-8846-CBEDBE42B4FC}" type="datetimeFigureOut">
              <a:rPr lang="en-US" smtClean="0"/>
              <a:pPr/>
              <a:t>5/7/24</a:t>
            </a:fld>
            <a:endParaRPr lang="en-US" dirty="0"/>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12AB22-521B-D346-B43B-D3C730C6EC9B}" type="slidenum">
              <a:rPr lang="en-US" smtClean="0"/>
              <a:pPr/>
              <a:t>‹#›</a:t>
            </a:fld>
            <a:endParaRPr lang="en-US" dirty="0"/>
          </a:p>
        </p:txBody>
      </p:sp>
    </p:spTree>
    <p:extLst>
      <p:ext uri="{BB962C8B-B14F-4D97-AF65-F5344CB8AC3E}">
        <p14:creationId xmlns:p14="http://schemas.microsoft.com/office/powerpoint/2010/main" val="38085601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5812AB22-521B-D346-B43B-D3C730C6EC9B}" type="slidenum">
              <a:rPr lang="en-US" smtClean="0"/>
              <a:pPr/>
              <a:t>1</a:t>
            </a:fld>
            <a:endParaRPr lang="en-US" dirty="0"/>
          </a:p>
        </p:txBody>
      </p:sp>
    </p:spTree>
    <p:extLst>
      <p:ext uri="{BB962C8B-B14F-4D97-AF65-F5344CB8AC3E}">
        <p14:creationId xmlns:p14="http://schemas.microsoft.com/office/powerpoint/2010/main" val="2606701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33"/>
          <p:cNvSpPr>
            <a:spLocks noGrp="1"/>
          </p:cNvSpPr>
          <p:nvPr>
            <p:ph type="body" sz="quarter" idx="18" hasCustomPrompt="1"/>
          </p:nvPr>
        </p:nvSpPr>
        <p:spPr>
          <a:xfrm>
            <a:off x="1603375" y="3998913"/>
            <a:ext cx="6059488" cy="22860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dirty="0"/>
              <a:t>Stanford - Site Visit 10/21-22/2019</a:t>
            </a:r>
          </a:p>
        </p:txBody>
      </p:sp>
      <p:sp>
        <p:nvSpPr>
          <p:cNvPr id="13" name="Subtitle 2"/>
          <p:cNvSpPr>
            <a:spLocks noGrp="1"/>
          </p:cNvSpPr>
          <p:nvPr>
            <p:ph type="subTitle" idx="1"/>
          </p:nvPr>
        </p:nvSpPr>
        <p:spPr>
          <a:xfrm>
            <a:off x="457200" y="2996469"/>
            <a:ext cx="8229600" cy="513218"/>
          </a:xfrm>
          <a:prstGeom prst="rect">
            <a:avLst/>
          </a:prstGeom>
        </p:spPr>
        <p:txBody>
          <a:bodyPr>
            <a:noAutofit/>
          </a:bodyPr>
          <a:lstStyle>
            <a:lvl1pPr marL="0" indent="0" algn="ctr">
              <a:buNone/>
              <a:defRPr sz="24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Subtitle 2">
            <a:extLst>
              <a:ext uri="{FF2B5EF4-FFF2-40B4-BE49-F238E27FC236}">
                <a16:creationId xmlns:a16="http://schemas.microsoft.com/office/drawing/2014/main" id="{61945EC1-6429-3845-A34D-3B59597E2FA0}"/>
              </a:ext>
            </a:extLst>
          </p:cNvPr>
          <p:cNvSpPr txBox="1">
            <a:spLocks/>
          </p:cNvSpPr>
          <p:nvPr userDrawn="1"/>
        </p:nvSpPr>
        <p:spPr>
          <a:xfrm>
            <a:off x="176691" y="5305380"/>
            <a:ext cx="2827766" cy="513218"/>
          </a:xfrm>
          <a:prstGeom prst="rect">
            <a:avLst/>
          </a:prstGeom>
        </p:spPr>
        <p:txBody>
          <a:bodyPr vert="horz" lIns="0" tIns="45720" rIns="0" bIns="45720" rtlCol="0">
            <a:noAutofit/>
          </a:bodyPr>
          <a:lstStyle>
            <a:lvl1pPr marL="0" indent="0" algn="ctr" defTabSz="457200" rtl="0" eaLnBrk="1" latinLnBrk="0" hangingPunct="1">
              <a:spcBef>
                <a:spcPct val="20000"/>
              </a:spcBef>
              <a:buFont typeface="Arial"/>
              <a:buNone/>
              <a:defRPr sz="2400" kern="1200" cap="small" spc="300" baseline="0">
                <a:solidFill>
                  <a:srgbClr val="A4001D"/>
                </a:solidFill>
                <a:latin typeface="+mn-lt"/>
                <a:ea typeface="+mn-ea"/>
                <a:cs typeface="+mn-cs"/>
              </a:defRPr>
            </a:lvl1pPr>
            <a:lvl2pPr marL="457200" indent="0" algn="ctr" defTabSz="457200" rtl="0" eaLnBrk="1" latinLnBrk="0" hangingPunct="1">
              <a:spcBef>
                <a:spcPct val="20000"/>
              </a:spcBef>
              <a:buClr>
                <a:schemeClr val="bg2"/>
              </a:buClr>
              <a:buFont typeface="Wingdings" pitchFamily="2" charset="2"/>
              <a:buNone/>
              <a:defRPr sz="1800" kern="1200">
                <a:solidFill>
                  <a:schemeClr val="tx1">
                    <a:tint val="75000"/>
                  </a:schemeClr>
                </a:solidFill>
                <a:latin typeface="+mn-lt"/>
                <a:ea typeface="+mn-ea"/>
                <a:cs typeface="+mn-cs"/>
              </a:defRPr>
            </a:lvl2pPr>
            <a:lvl3pPr marL="914400" indent="0" algn="ctr" defTabSz="457200" rtl="0" eaLnBrk="1" latinLnBrk="0" hangingPunct="1">
              <a:spcBef>
                <a:spcPct val="20000"/>
              </a:spcBef>
              <a:buClr>
                <a:schemeClr val="bg2"/>
              </a:buClr>
              <a:buSzPct val="102000"/>
              <a:buFont typeface="Source Sans Pro" pitchFamily="34" charset="0"/>
              <a:buNone/>
              <a:defRPr sz="1800" kern="1200">
                <a:solidFill>
                  <a:schemeClr val="tx1">
                    <a:tint val="75000"/>
                  </a:schemeClr>
                </a:solidFill>
                <a:latin typeface="+mn-lt"/>
                <a:ea typeface="+mn-ea"/>
                <a:cs typeface="+mn-cs"/>
              </a:defRPr>
            </a:lvl3pPr>
            <a:lvl4pPr marL="1371600" indent="0" algn="ctr" defTabSz="457200" rtl="0" eaLnBrk="1" latinLnBrk="0" hangingPunct="1">
              <a:spcBef>
                <a:spcPct val="20000"/>
              </a:spcBef>
              <a:buClr>
                <a:schemeClr val="bg2"/>
              </a:buClr>
              <a:buFont typeface="Arial" pitchFamily="34" charset="0"/>
              <a:buNone/>
              <a:defRPr sz="1800" kern="1200">
                <a:solidFill>
                  <a:schemeClr val="tx1">
                    <a:tint val="75000"/>
                  </a:schemeClr>
                </a:solidFill>
                <a:latin typeface="+mn-lt"/>
                <a:ea typeface="+mn-ea"/>
                <a:cs typeface="+mn-cs"/>
              </a:defRPr>
            </a:lvl4pPr>
            <a:lvl5pPr marL="1828800" indent="0" algn="ctr" defTabSz="457200" rtl="0" eaLnBrk="1" latinLnBrk="0" hangingPunct="1">
              <a:spcBef>
                <a:spcPct val="20000"/>
              </a:spcBef>
              <a:buClr>
                <a:schemeClr val="bg2"/>
              </a:buClr>
              <a:buFont typeface="Source Sans Pro" pitchFamily="34" charset="0"/>
              <a:buNone/>
              <a:defRPr sz="18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1600" dirty="0">
              <a:solidFill>
                <a:schemeClr val="bg1"/>
              </a:solidFill>
            </a:endParaRPr>
          </a:p>
        </p:txBody>
      </p:sp>
      <p:sp>
        <p:nvSpPr>
          <p:cNvPr id="4" name="灯片编号占位符 3">
            <a:extLst>
              <a:ext uri="{FF2B5EF4-FFF2-40B4-BE49-F238E27FC236}">
                <a16:creationId xmlns:a16="http://schemas.microsoft.com/office/drawing/2014/main" id="{2990BBFE-AADF-DD1D-0D93-BE008E341F1C}"/>
              </a:ext>
            </a:extLst>
          </p:cNvPr>
          <p:cNvSpPr>
            <a:spLocks noGrp="1"/>
          </p:cNvSpPr>
          <p:nvPr>
            <p:ph type="sldNum" sz="quarter" idx="19"/>
          </p:nvPr>
        </p:nvSpPr>
        <p:spPr/>
        <p:txBody>
          <a:bodyPr/>
          <a:lstStyle/>
          <a:p>
            <a:fld id="{E62723E9-58A5-4D18-81BD-E1D0CC324A1D}" type="slidenum">
              <a:rPr lang="en-US" smtClean="0"/>
              <a:pPr/>
              <a:t>‹#›</a:t>
            </a:fld>
            <a:endParaRPr lang="en-US" dirty="0"/>
          </a:p>
        </p:txBody>
      </p:sp>
      <p:pic>
        <p:nvPicPr>
          <p:cNvPr id="15" name="图片 14">
            <a:extLst>
              <a:ext uri="{FF2B5EF4-FFF2-40B4-BE49-F238E27FC236}">
                <a16:creationId xmlns:a16="http://schemas.microsoft.com/office/drawing/2014/main" id="{8EC08810-D80C-6970-D837-2C980691A440}"/>
              </a:ext>
            </a:extLst>
          </p:cNvPr>
          <p:cNvPicPr>
            <a:picLocks noChangeAspect="1"/>
          </p:cNvPicPr>
          <p:nvPr userDrawn="1"/>
        </p:nvPicPr>
        <p:blipFill>
          <a:blip r:embed="rId3"/>
          <a:stretch>
            <a:fillRect/>
          </a:stretch>
        </p:blipFill>
        <p:spPr>
          <a:xfrm>
            <a:off x="6875462" y="5329792"/>
            <a:ext cx="2159000" cy="304800"/>
          </a:xfrm>
          <a:prstGeom prst="rect">
            <a:avLst/>
          </a:prstGeom>
        </p:spPr>
      </p:pic>
      <p:sp>
        <p:nvSpPr>
          <p:cNvPr id="16" name="文本框 15">
            <a:extLst>
              <a:ext uri="{FF2B5EF4-FFF2-40B4-BE49-F238E27FC236}">
                <a16:creationId xmlns:a16="http://schemas.microsoft.com/office/drawing/2014/main" id="{73CD35DF-D2F9-F284-8E05-FDF91E2D643E}"/>
              </a:ext>
            </a:extLst>
          </p:cNvPr>
          <p:cNvSpPr txBox="1"/>
          <p:nvPr userDrawn="1"/>
        </p:nvSpPr>
        <p:spPr>
          <a:xfrm>
            <a:off x="7397649" y="5278967"/>
            <a:ext cx="1569660" cy="369332"/>
          </a:xfrm>
          <a:prstGeom prst="rect">
            <a:avLst/>
          </a:prstGeom>
          <a:noFill/>
        </p:spPr>
        <p:txBody>
          <a:bodyPr wrap="none" rtlCol="0">
            <a:spAutoFit/>
          </a:bodyPr>
          <a:lstStyle/>
          <a:p>
            <a:r>
              <a:rPr kumimoji="1" lang="zh-CN" altLang="en-US" dirty="0">
                <a:solidFill>
                  <a:schemeClr val="bg1"/>
                </a:solidFill>
                <a:latin typeface="SimHei" panose="02010609060101010101" pitchFamily="49" charset="-122"/>
                <a:ea typeface="SimHei" panose="02010609060101010101" pitchFamily="49" charset="-122"/>
              </a:rPr>
              <a:t>北京邮电大学</a:t>
            </a: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66761A66-3359-6745-8A5C-67524F285BCB}"/>
              </a:ext>
            </a:extLst>
          </p:cNvPr>
          <p:cNvSpPr txBox="1">
            <a:spLocks/>
          </p:cNvSpPr>
          <p:nvPr userDrawn="1"/>
        </p:nvSpPr>
        <p:spPr>
          <a:xfrm>
            <a:off x="-133723" y="3919925"/>
            <a:ext cx="2827766" cy="513218"/>
          </a:xfrm>
          <a:prstGeom prst="rect">
            <a:avLst/>
          </a:prstGeom>
        </p:spPr>
        <p:txBody>
          <a:bodyPr vert="horz" lIns="0" tIns="45720" rIns="0" bIns="45720" rtlCol="0">
            <a:noAutofit/>
          </a:bodyPr>
          <a:lstStyle>
            <a:lvl1pPr marL="0" indent="0" algn="ctr" defTabSz="457200" rtl="0" eaLnBrk="1" latinLnBrk="0" hangingPunct="1">
              <a:spcBef>
                <a:spcPct val="20000"/>
              </a:spcBef>
              <a:buFont typeface="Arial"/>
              <a:buNone/>
              <a:defRPr sz="2400" kern="1200" cap="small" spc="300" baseline="0">
                <a:solidFill>
                  <a:srgbClr val="A4001D"/>
                </a:solidFill>
                <a:latin typeface="+mn-lt"/>
                <a:ea typeface="+mn-ea"/>
                <a:cs typeface="+mn-cs"/>
              </a:defRPr>
            </a:lvl1pPr>
            <a:lvl2pPr marL="457200" indent="0" algn="ctr" defTabSz="457200" rtl="0" eaLnBrk="1" latinLnBrk="0" hangingPunct="1">
              <a:spcBef>
                <a:spcPct val="20000"/>
              </a:spcBef>
              <a:buClr>
                <a:schemeClr val="bg2"/>
              </a:buClr>
              <a:buFont typeface="Wingdings" pitchFamily="2" charset="2"/>
              <a:buNone/>
              <a:defRPr sz="1800" kern="1200">
                <a:solidFill>
                  <a:schemeClr val="tx1">
                    <a:tint val="75000"/>
                  </a:schemeClr>
                </a:solidFill>
                <a:latin typeface="+mn-lt"/>
                <a:ea typeface="+mn-ea"/>
                <a:cs typeface="+mn-cs"/>
              </a:defRPr>
            </a:lvl2pPr>
            <a:lvl3pPr marL="914400" indent="0" algn="ctr" defTabSz="457200" rtl="0" eaLnBrk="1" latinLnBrk="0" hangingPunct="1">
              <a:spcBef>
                <a:spcPct val="20000"/>
              </a:spcBef>
              <a:buClr>
                <a:schemeClr val="bg2"/>
              </a:buClr>
              <a:buSzPct val="102000"/>
              <a:buFont typeface="Source Sans Pro" pitchFamily="34" charset="0"/>
              <a:buNone/>
              <a:defRPr sz="1800" kern="1200">
                <a:solidFill>
                  <a:schemeClr val="tx1">
                    <a:tint val="75000"/>
                  </a:schemeClr>
                </a:solidFill>
                <a:latin typeface="+mn-lt"/>
                <a:ea typeface="+mn-ea"/>
                <a:cs typeface="+mn-cs"/>
              </a:defRPr>
            </a:lvl3pPr>
            <a:lvl4pPr marL="1371600" indent="0" algn="ctr" defTabSz="457200" rtl="0" eaLnBrk="1" latinLnBrk="0" hangingPunct="1">
              <a:spcBef>
                <a:spcPct val="20000"/>
              </a:spcBef>
              <a:buClr>
                <a:schemeClr val="bg2"/>
              </a:buClr>
              <a:buFont typeface="Arial" pitchFamily="34" charset="0"/>
              <a:buNone/>
              <a:defRPr sz="1800" kern="1200">
                <a:solidFill>
                  <a:schemeClr val="tx1">
                    <a:tint val="75000"/>
                  </a:schemeClr>
                </a:solidFill>
                <a:latin typeface="+mn-lt"/>
                <a:ea typeface="+mn-ea"/>
                <a:cs typeface="+mn-cs"/>
              </a:defRPr>
            </a:lvl4pPr>
            <a:lvl5pPr marL="1828800" indent="0" algn="ctr" defTabSz="457200" rtl="0" eaLnBrk="1" latinLnBrk="0" hangingPunct="1">
              <a:spcBef>
                <a:spcPct val="20000"/>
              </a:spcBef>
              <a:buClr>
                <a:schemeClr val="bg2"/>
              </a:buClr>
              <a:buFont typeface="Source Sans Pro" pitchFamily="34" charset="0"/>
              <a:buNone/>
              <a:defRPr sz="18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600" dirty="0">
                <a:solidFill>
                  <a:schemeClr val="bg1"/>
                </a:solidFill>
              </a:rPr>
              <a:t>INSIEME - PSAAP III</a:t>
            </a:r>
          </a:p>
        </p:txBody>
      </p:sp>
      <p:sp>
        <p:nvSpPr>
          <p:cNvPr id="9" name="Text Placeholder 3">
            <a:extLst>
              <a:ext uri="{FF2B5EF4-FFF2-40B4-BE49-F238E27FC236}">
                <a16:creationId xmlns:a16="http://schemas.microsoft.com/office/drawing/2014/main" id="{436C217F-B248-F345-B65D-629D7DE2B322}"/>
              </a:ext>
            </a:extLst>
          </p:cNvPr>
          <p:cNvSpPr>
            <a:spLocks noGrp="1"/>
          </p:cNvSpPr>
          <p:nvPr>
            <p:ph idx="1"/>
          </p:nvPr>
        </p:nvSpPr>
        <p:spPr>
          <a:xfrm>
            <a:off x="948776" y="1003777"/>
            <a:ext cx="7707862" cy="4182586"/>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标题 1">
            <a:extLst>
              <a:ext uri="{FF2B5EF4-FFF2-40B4-BE49-F238E27FC236}">
                <a16:creationId xmlns:a16="http://schemas.microsoft.com/office/drawing/2014/main" id="{FD25EADE-0665-A624-D400-E968EB1DBA83}"/>
              </a:ext>
            </a:extLst>
          </p:cNvPr>
          <p:cNvSpPr>
            <a:spLocks noGrp="1"/>
          </p:cNvSpPr>
          <p:nvPr>
            <p:ph type="title"/>
          </p:nvPr>
        </p:nvSpPr>
        <p:spPr/>
        <p:txBody>
          <a:bodyPr/>
          <a:lstStyle/>
          <a:p>
            <a:r>
              <a:rPr kumimoji="1" lang="zh-CN" altLang="en-US"/>
              <a:t>单击此处编辑母版标题样式</a:t>
            </a:r>
          </a:p>
        </p:txBody>
      </p:sp>
      <p:pic>
        <p:nvPicPr>
          <p:cNvPr id="5" name="图片 4">
            <a:extLst>
              <a:ext uri="{FF2B5EF4-FFF2-40B4-BE49-F238E27FC236}">
                <a16:creationId xmlns:a16="http://schemas.microsoft.com/office/drawing/2014/main" id="{9B4CF960-5E6A-17E2-7FFF-B09574EE26D8}"/>
              </a:ext>
            </a:extLst>
          </p:cNvPr>
          <p:cNvPicPr>
            <a:picLocks noChangeAspect="1"/>
          </p:cNvPicPr>
          <p:nvPr userDrawn="1"/>
        </p:nvPicPr>
        <p:blipFill>
          <a:blip r:embed="rId3"/>
          <a:stretch>
            <a:fillRect/>
          </a:stretch>
        </p:blipFill>
        <p:spPr>
          <a:xfrm>
            <a:off x="6828824" y="5315511"/>
            <a:ext cx="2159000" cy="304800"/>
          </a:xfrm>
          <a:prstGeom prst="rect">
            <a:avLst/>
          </a:prstGeom>
        </p:spPr>
      </p:pic>
      <p:sp>
        <p:nvSpPr>
          <p:cNvPr id="7" name="文本框 6">
            <a:extLst>
              <a:ext uri="{FF2B5EF4-FFF2-40B4-BE49-F238E27FC236}">
                <a16:creationId xmlns:a16="http://schemas.microsoft.com/office/drawing/2014/main" id="{5B41553C-9B17-AE21-478C-A5AA0FACDAA0}"/>
              </a:ext>
            </a:extLst>
          </p:cNvPr>
          <p:cNvSpPr txBox="1"/>
          <p:nvPr userDrawn="1"/>
        </p:nvSpPr>
        <p:spPr>
          <a:xfrm>
            <a:off x="7397649" y="5278967"/>
            <a:ext cx="1569660" cy="369332"/>
          </a:xfrm>
          <a:prstGeom prst="rect">
            <a:avLst/>
          </a:prstGeom>
          <a:noFill/>
        </p:spPr>
        <p:txBody>
          <a:bodyPr wrap="none" rtlCol="0">
            <a:spAutoFit/>
          </a:bodyPr>
          <a:lstStyle/>
          <a:p>
            <a:r>
              <a:rPr kumimoji="1" lang="zh-CN" altLang="en-US" dirty="0">
                <a:solidFill>
                  <a:schemeClr val="bg1"/>
                </a:solidFill>
                <a:latin typeface="SimHei" panose="02010609060101010101" pitchFamily="49" charset="-122"/>
                <a:ea typeface="SimHei" panose="02010609060101010101" pitchFamily="49" charset="-122"/>
              </a:rPr>
              <a:t>北京邮电大学</a:t>
            </a:r>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19348" y="399489"/>
            <a:ext cx="7337289" cy="542249"/>
          </a:xfrm>
          <a:prstGeom prst="rect">
            <a:avLst/>
          </a:prstGeom>
        </p:spPr>
        <p:txBody>
          <a:bodyPr anchor="b" anchorCtr="0"/>
          <a:lstStyle>
            <a:lvl1pPr algn="l">
              <a:defRPr sz="2400">
                <a:solidFill>
                  <a:schemeClr val="bg2"/>
                </a:solidFill>
              </a:defRPr>
            </a:lvl1pPr>
          </a:lstStyle>
          <a:p>
            <a:r>
              <a:rPr lang="en-US" dirty="0"/>
              <a:t>Click to edit Master title style</a:t>
            </a:r>
          </a:p>
        </p:txBody>
      </p:sp>
      <p:sp>
        <p:nvSpPr>
          <p:cNvPr id="7" name="Content Placeholder 6"/>
          <p:cNvSpPr>
            <a:spLocks noGrp="1"/>
          </p:cNvSpPr>
          <p:nvPr>
            <p:ph sz="quarter" idx="10"/>
          </p:nvPr>
        </p:nvSpPr>
        <p:spPr>
          <a:xfrm>
            <a:off x="955675" y="1009650"/>
            <a:ext cx="7700963" cy="41767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74A7011A-96DE-7945-BFF6-041513C6342E}"/>
              </a:ext>
            </a:extLst>
          </p:cNvPr>
          <p:cNvSpPr>
            <a:spLocks noGrp="1"/>
          </p:cNvSpPr>
          <p:nvPr>
            <p:ph type="sldNum" sz="quarter" idx="11"/>
          </p:nvPr>
        </p:nvSpPr>
        <p:spPr/>
        <p:txBody>
          <a:bodyPr/>
          <a:lstStyle/>
          <a:p>
            <a:fld id="{E62723E9-58A5-4D18-81BD-E1D0CC324A1D}" type="slidenum">
              <a:rPr lang="en-US" smtClean="0"/>
              <a:pPr/>
              <a:t>‹#›</a:t>
            </a:fld>
            <a:endParaRPr lang="en-US"/>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Slide Number Placeholder 22"/>
          <p:cNvSpPr txBox="1">
            <a:spLocks/>
          </p:cNvSpPr>
          <p:nvPr userDrawn="1"/>
        </p:nvSpPr>
        <p:spPr>
          <a:xfrm>
            <a:off x="60886" y="8699"/>
            <a:ext cx="457200" cy="508000"/>
          </a:xfrm>
          <a:prstGeom prst="rect">
            <a:avLst/>
          </a:prstGeom>
        </p:spPr>
        <p:txBody>
          <a:bodyPr vert="horz" wrap="none" lIns="45720" tIns="0" rIns="45720" bIns="0" anchor="ctr" anchorCtr="1">
            <a:noAutofit/>
          </a:bodyPr>
          <a:lstStyle>
            <a:lvl1pPr algn="ctr" eaLnBrk="1" latinLnBrk="0" hangingPunct="1">
              <a:defRPr kumimoji="0" sz="1200">
                <a:solidFill>
                  <a:schemeClr val="tx1">
                    <a:lumMod val="50000"/>
                    <a:lumOff val="50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D8CF4F48-20BD-984A-8A89-2152FD4EC07B}" type="slidenum">
              <a:rPr kumimoji="0" lang="en-US" sz="1000" b="0" i="0" u="none" strike="noStrike" kern="1200" cap="none" spc="0" normalizeH="0" baseline="0" noProof="0" smtClean="0">
                <a:ln>
                  <a:noFill/>
                </a:ln>
                <a:solidFill>
                  <a:schemeClr val="tx1">
                    <a:lumMod val="50000"/>
                    <a:lumOff val="50000"/>
                  </a:schemeClr>
                </a:solidFill>
                <a:effectLst/>
                <a:uLnTx/>
                <a:uFillTx/>
                <a:latin typeface="+mn-lt"/>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7" name="Title 1"/>
          <p:cNvSpPr>
            <a:spLocks noGrp="1"/>
          </p:cNvSpPr>
          <p:nvPr>
            <p:ph type="title"/>
          </p:nvPr>
        </p:nvSpPr>
        <p:spPr>
          <a:xfrm>
            <a:off x="1293222" y="399489"/>
            <a:ext cx="7363415" cy="542249"/>
          </a:xfrm>
          <a:prstGeom prst="rect">
            <a:avLst/>
          </a:prstGeom>
        </p:spPr>
        <p:txBody>
          <a:bodyPr anchor="b" anchorCtr="0"/>
          <a:lstStyle>
            <a:lvl1pPr algn="l">
              <a:defRPr sz="24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25" y="1009650"/>
            <a:ext cx="3787775" cy="4176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4876800" y="1009650"/>
            <a:ext cx="3779838" cy="4176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1345474" y="399489"/>
            <a:ext cx="7311164" cy="542249"/>
          </a:xfrm>
          <a:prstGeom prst="rect">
            <a:avLst/>
          </a:prstGeom>
        </p:spPr>
        <p:txBody>
          <a:bodyPr anchor="b" anchorCtr="0"/>
          <a:lstStyle>
            <a:lvl1pPr algn="l">
              <a:defRPr sz="24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1009650"/>
            <a:ext cx="7707862" cy="20184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1"/>
          </p:nvPr>
        </p:nvSpPr>
        <p:spPr>
          <a:xfrm>
            <a:off x="949325" y="3157014"/>
            <a:ext cx="7707313" cy="2018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1267096" y="399489"/>
            <a:ext cx="7389541" cy="542249"/>
          </a:xfrm>
          <a:prstGeom prst="rect">
            <a:avLst/>
          </a:prstGeom>
        </p:spPr>
        <p:txBody>
          <a:bodyPr anchor="b" anchorCtr="0"/>
          <a:lstStyle>
            <a:lvl1pPr algn="l">
              <a:defRPr sz="24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25" y="1009650"/>
            <a:ext cx="3787775" cy="4176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4876800" y="1009651"/>
            <a:ext cx="3779838" cy="202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4876800" y="3152775"/>
            <a:ext cx="3779838" cy="2033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1254034" y="399489"/>
            <a:ext cx="7402604" cy="542249"/>
          </a:xfrm>
          <a:prstGeom prst="rect">
            <a:avLst/>
          </a:prstGeom>
        </p:spPr>
        <p:txBody>
          <a:bodyPr anchor="b" anchorCtr="0"/>
          <a:lstStyle>
            <a:lvl1pPr algn="l">
              <a:defRPr sz="24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25" y="1009651"/>
            <a:ext cx="3787775" cy="202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955675" y="3156236"/>
            <a:ext cx="3781425" cy="20301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4876800" y="1009651"/>
            <a:ext cx="3779838" cy="202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4876800" y="3156236"/>
            <a:ext cx="3779838" cy="20301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1280160" y="399489"/>
            <a:ext cx="7376478" cy="542249"/>
          </a:xfrm>
          <a:prstGeom prst="rect">
            <a:avLst/>
          </a:prstGeom>
        </p:spPr>
        <p:txBody>
          <a:bodyPr vert="horz" lIns="0" tIns="45720" rIns="91440" bIns="45720" rtlCol="0" anchor="b">
            <a:normAutofit/>
          </a:bodyPr>
          <a:lstStyle/>
          <a:p>
            <a:r>
              <a:rPr lang="en-US" dirty="0"/>
              <a:t>Click to edit Master title style</a:t>
            </a:r>
          </a:p>
        </p:txBody>
      </p:sp>
      <p:sp>
        <p:nvSpPr>
          <p:cNvPr id="4" name="Text Placeholder 3"/>
          <p:cNvSpPr>
            <a:spLocks noGrp="1"/>
          </p:cNvSpPr>
          <p:nvPr>
            <p:ph type="body" idx="1"/>
          </p:nvPr>
        </p:nvSpPr>
        <p:spPr>
          <a:xfrm>
            <a:off x="948776" y="1003777"/>
            <a:ext cx="7707862" cy="4182586"/>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4"/>
          <p:cNvSpPr>
            <a:spLocks noGrp="1"/>
          </p:cNvSpPr>
          <p:nvPr>
            <p:ph type="sldNum" sz="quarter" idx="4"/>
          </p:nvPr>
        </p:nvSpPr>
        <p:spPr>
          <a:xfrm>
            <a:off x="109538" y="5345613"/>
            <a:ext cx="846137" cy="303212"/>
          </a:xfrm>
          <a:prstGeom prst="rect">
            <a:avLst/>
          </a:prstGeom>
        </p:spPr>
        <p:txBody>
          <a:bodyPr vert="horz" lIns="91440" tIns="45720" rIns="91440" bIns="45720" rtlCol="0" anchor="ctr"/>
          <a:lstStyle>
            <a:lvl1pPr algn="l">
              <a:defRPr sz="1000">
                <a:solidFill>
                  <a:schemeClr val="tx1">
                    <a:tint val="75000"/>
                  </a:schemeClr>
                </a:solidFill>
              </a:defRPr>
            </a:lvl1pPr>
          </a:lstStyle>
          <a:p>
            <a:fld id="{E62723E9-58A5-4D18-81BD-E1D0CC324A1D}" type="slidenum">
              <a:rPr lang="en-US" smtClean="0"/>
              <a:pPr/>
              <a:t>‹#›</a:t>
            </a:fld>
            <a:endParaRPr lang="en-US"/>
          </a:p>
        </p:txBody>
      </p:sp>
      <p:sp>
        <p:nvSpPr>
          <p:cNvPr id="8" name="Subtitle 2">
            <a:extLst>
              <a:ext uri="{FF2B5EF4-FFF2-40B4-BE49-F238E27FC236}">
                <a16:creationId xmlns:a16="http://schemas.microsoft.com/office/drawing/2014/main" id="{5B3CB128-5C9B-2A41-B52F-367B331367A0}"/>
              </a:ext>
            </a:extLst>
          </p:cNvPr>
          <p:cNvSpPr txBox="1">
            <a:spLocks/>
          </p:cNvSpPr>
          <p:nvPr userDrawn="1"/>
        </p:nvSpPr>
        <p:spPr>
          <a:xfrm>
            <a:off x="292417" y="5345613"/>
            <a:ext cx="3234553" cy="513218"/>
          </a:xfrm>
          <a:prstGeom prst="rect">
            <a:avLst/>
          </a:prstGeom>
        </p:spPr>
        <p:txBody>
          <a:bodyPr vert="horz" lIns="0" tIns="45720" rIns="0" bIns="45720" rtlCol="0">
            <a:noAutofit/>
          </a:bodyPr>
          <a:lstStyle>
            <a:lvl1pPr marL="0" indent="0" algn="ctr" defTabSz="457200" rtl="0" eaLnBrk="1" latinLnBrk="0" hangingPunct="1">
              <a:spcBef>
                <a:spcPct val="20000"/>
              </a:spcBef>
              <a:buFont typeface="Arial"/>
              <a:buNone/>
              <a:defRPr sz="2400" kern="1200" cap="small" spc="300" baseline="0">
                <a:solidFill>
                  <a:srgbClr val="A4001D"/>
                </a:solidFill>
                <a:latin typeface="+mn-lt"/>
                <a:ea typeface="+mn-ea"/>
                <a:cs typeface="+mn-cs"/>
              </a:defRPr>
            </a:lvl1pPr>
            <a:lvl2pPr marL="457200" indent="0" algn="ctr" defTabSz="457200" rtl="0" eaLnBrk="1" latinLnBrk="0" hangingPunct="1">
              <a:spcBef>
                <a:spcPct val="20000"/>
              </a:spcBef>
              <a:buClr>
                <a:schemeClr val="bg2"/>
              </a:buClr>
              <a:buFont typeface="Wingdings" pitchFamily="2" charset="2"/>
              <a:buNone/>
              <a:defRPr sz="1800" kern="1200">
                <a:solidFill>
                  <a:schemeClr val="tx1">
                    <a:tint val="75000"/>
                  </a:schemeClr>
                </a:solidFill>
                <a:latin typeface="+mn-lt"/>
                <a:ea typeface="+mn-ea"/>
                <a:cs typeface="+mn-cs"/>
              </a:defRPr>
            </a:lvl2pPr>
            <a:lvl3pPr marL="914400" indent="0" algn="ctr" defTabSz="457200" rtl="0" eaLnBrk="1" latinLnBrk="0" hangingPunct="1">
              <a:spcBef>
                <a:spcPct val="20000"/>
              </a:spcBef>
              <a:buClr>
                <a:schemeClr val="bg2"/>
              </a:buClr>
              <a:buSzPct val="102000"/>
              <a:buFont typeface="Source Sans Pro" pitchFamily="34" charset="0"/>
              <a:buNone/>
              <a:defRPr sz="1800" kern="1200">
                <a:solidFill>
                  <a:schemeClr val="tx1">
                    <a:tint val="75000"/>
                  </a:schemeClr>
                </a:solidFill>
                <a:latin typeface="+mn-lt"/>
                <a:ea typeface="+mn-ea"/>
                <a:cs typeface="+mn-cs"/>
              </a:defRPr>
            </a:lvl3pPr>
            <a:lvl4pPr marL="1371600" indent="0" algn="ctr" defTabSz="457200" rtl="0" eaLnBrk="1" latinLnBrk="0" hangingPunct="1">
              <a:spcBef>
                <a:spcPct val="20000"/>
              </a:spcBef>
              <a:buClr>
                <a:schemeClr val="bg2"/>
              </a:buClr>
              <a:buFont typeface="Arial" pitchFamily="34" charset="0"/>
              <a:buNone/>
              <a:defRPr sz="1800" kern="1200">
                <a:solidFill>
                  <a:schemeClr val="tx1">
                    <a:tint val="75000"/>
                  </a:schemeClr>
                </a:solidFill>
                <a:latin typeface="+mn-lt"/>
                <a:ea typeface="+mn-ea"/>
                <a:cs typeface="+mn-cs"/>
              </a:defRPr>
            </a:lvl4pPr>
            <a:lvl5pPr marL="1828800" indent="0" algn="ctr" defTabSz="457200" rtl="0" eaLnBrk="1" latinLnBrk="0" hangingPunct="1">
              <a:spcBef>
                <a:spcPct val="20000"/>
              </a:spcBef>
              <a:buClr>
                <a:schemeClr val="bg2"/>
              </a:buClr>
              <a:buFont typeface="Source Sans Pro" pitchFamily="34" charset="0"/>
              <a:buNone/>
              <a:defRPr sz="18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1600" dirty="0">
              <a:solidFill>
                <a:schemeClr val="bg2"/>
              </a:solidFill>
            </a:endParaRPr>
          </a:p>
        </p:txBody>
      </p:sp>
    </p:spTree>
  </p:cSld>
  <p:clrMap bg1="lt1" tx1="dk1" bg2="lt2" tx2="dk2" accent1="accent1" accent2="accent2" accent3="accent3" accent4="accent4" accent5="accent5" accent6="accent6" hlink="hlink" folHlink="folHlink"/>
  <p:sldLayoutIdLst>
    <p:sldLayoutId id="2147483683" r:id="rId1"/>
    <p:sldLayoutId id="2147483667" r:id="rId2"/>
    <p:sldLayoutId id="2147483670" r:id="rId3"/>
    <p:sldLayoutId id="2147483669" r:id="rId4"/>
    <p:sldLayoutId id="2147483698" r:id="rId5"/>
    <p:sldLayoutId id="2147483675" r:id="rId6"/>
    <p:sldLayoutId id="2147483692" r:id="rId7"/>
  </p:sldLayoutIdLst>
  <p:transition spd="slow">
    <p:fade/>
  </p:transition>
  <p:hf hdr="0" ftr="0" dt="0"/>
  <p:txStyles>
    <p:titleStyle>
      <a:lvl1pPr algn="l" defTabSz="457200" rtl="0" eaLnBrk="1" latinLnBrk="0" hangingPunct="1">
        <a:lnSpc>
          <a:spcPct val="85000"/>
        </a:lnSpc>
        <a:spcBef>
          <a:spcPct val="0"/>
        </a:spcBef>
        <a:buNone/>
        <a:defRPr sz="2400" kern="1200">
          <a:solidFill>
            <a:schemeClr val="bg2"/>
          </a:solidFill>
          <a:latin typeface="+mj-lt"/>
          <a:ea typeface="+mj-ea"/>
          <a:cs typeface="+mj-cs"/>
        </a:defRPr>
      </a:lvl1pPr>
    </p:titleStyle>
    <p:bodyStyle>
      <a:lvl1pPr marL="0" indent="0" algn="l" defTabSz="457200" rtl="0" eaLnBrk="1" latinLnBrk="0" hangingPunct="1">
        <a:spcBef>
          <a:spcPct val="20000"/>
        </a:spcBef>
        <a:buFont typeface="Arial"/>
        <a:buNone/>
        <a:defRPr sz="1800" kern="1200" cap="small" spc="20" baseline="0">
          <a:solidFill>
            <a:schemeClr val="tx1"/>
          </a:solidFill>
          <a:latin typeface="+mn-lt"/>
          <a:ea typeface="+mn-ea"/>
          <a:cs typeface="+mn-cs"/>
        </a:defRPr>
      </a:lvl1pPr>
      <a:lvl2pPr marL="288925" indent="-288925" algn="l" defTabSz="457200" rtl="0" eaLnBrk="1" latinLnBrk="0" hangingPunct="1">
        <a:spcBef>
          <a:spcPct val="20000"/>
        </a:spcBef>
        <a:buClr>
          <a:schemeClr val="bg2"/>
        </a:buClr>
        <a:buFont typeface="Wingdings" pitchFamily="2" charset="2"/>
        <a:buChar char="§"/>
        <a:defRPr sz="1800" kern="1200">
          <a:solidFill>
            <a:schemeClr val="tx1">
              <a:lumMod val="65000"/>
              <a:lumOff val="35000"/>
            </a:schemeClr>
          </a:solidFill>
          <a:latin typeface="+mn-lt"/>
          <a:ea typeface="+mn-ea"/>
          <a:cs typeface="+mn-cs"/>
        </a:defRPr>
      </a:lvl2pPr>
      <a:lvl3pPr marL="569913" indent="-225425" algn="l" defTabSz="457200" rtl="0" eaLnBrk="1" latinLnBrk="0" hangingPunct="1">
        <a:spcBef>
          <a:spcPct val="20000"/>
        </a:spcBef>
        <a:buClr>
          <a:schemeClr val="bg2"/>
        </a:buClr>
        <a:buSzPct val="102000"/>
        <a:buFont typeface="Source Sans Pro" pitchFamily="34" charset="0"/>
        <a:buChar char="›"/>
        <a:defRPr sz="1800" kern="1200">
          <a:solidFill>
            <a:schemeClr val="tx1">
              <a:lumMod val="65000"/>
              <a:lumOff val="35000"/>
            </a:schemeClr>
          </a:solidFill>
          <a:latin typeface="+mn-lt"/>
          <a:ea typeface="+mn-ea"/>
          <a:cs typeface="+mn-cs"/>
        </a:defRPr>
      </a:lvl3pPr>
      <a:lvl4pPr marL="914400" indent="-227013" algn="l" defTabSz="457200" rtl="0" eaLnBrk="1" latinLnBrk="0" hangingPunct="1">
        <a:spcBef>
          <a:spcPct val="20000"/>
        </a:spcBef>
        <a:buClr>
          <a:schemeClr val="bg2"/>
        </a:buClr>
        <a:buFont typeface="Arial" pitchFamily="34" charset="0"/>
        <a:buChar char="•"/>
        <a:defRPr sz="1800" kern="1200">
          <a:solidFill>
            <a:schemeClr val="tx1">
              <a:lumMod val="65000"/>
              <a:lumOff val="35000"/>
            </a:schemeClr>
          </a:solidFill>
          <a:latin typeface="+mn-lt"/>
          <a:ea typeface="+mn-ea"/>
          <a:cs typeface="+mn-cs"/>
        </a:defRPr>
      </a:lvl4pPr>
      <a:lvl5pPr marL="1258888" indent="-227013" algn="l" defTabSz="457200" rtl="0" eaLnBrk="1" latinLnBrk="0" hangingPunct="1">
        <a:spcBef>
          <a:spcPct val="20000"/>
        </a:spcBef>
        <a:buClr>
          <a:schemeClr val="bg2"/>
        </a:buClr>
        <a:buFont typeface="Source Sans Pro" pitchFamily="34" charset="0"/>
        <a:buChar char="–"/>
        <a:defRPr sz="18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0.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0.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18319" y="3154803"/>
            <a:ext cx="8229600" cy="687192"/>
          </a:xfrm>
        </p:spPr>
        <p:txBody>
          <a:bodyPr/>
          <a:lstStyle/>
          <a:p>
            <a:pPr algn="ctr"/>
            <a:r>
              <a:rPr lang="en-US" sz="2000" b="1" dirty="0" err="1">
                <a:solidFill>
                  <a:schemeClr val="bg2"/>
                </a:solidFill>
                <a:latin typeface="+mn-lt"/>
              </a:rPr>
              <a:t>情感分析</a:t>
            </a:r>
            <a:endParaRPr lang="en-US" sz="2000" b="1" dirty="0">
              <a:solidFill>
                <a:schemeClr val="bg2"/>
              </a:solidFill>
              <a:latin typeface="+mn-lt"/>
            </a:endParaRPr>
          </a:p>
        </p:txBody>
      </p:sp>
      <p:sp>
        <p:nvSpPr>
          <p:cNvPr id="4" name="Subtitle 3"/>
          <p:cNvSpPr>
            <a:spLocks noGrp="1"/>
          </p:cNvSpPr>
          <p:nvPr>
            <p:ph type="subTitle" idx="1"/>
          </p:nvPr>
        </p:nvSpPr>
        <p:spPr>
          <a:xfrm>
            <a:off x="518319" y="832983"/>
            <a:ext cx="8229600" cy="513218"/>
          </a:xfrm>
        </p:spPr>
        <p:txBody>
          <a:bodyPr/>
          <a:lstStyle/>
          <a:p>
            <a:r>
              <a:rPr lang="en-US" altLang="zh-CN">
                <a:solidFill>
                  <a:schemeClr val="tx1"/>
                </a:solidFill>
              </a:rPr>
              <a:t>Lesson-11</a:t>
            </a:r>
            <a:endParaRPr lang="en-US" dirty="0">
              <a:solidFill>
                <a:schemeClr val="tx1"/>
              </a:solidFill>
            </a:endParaRPr>
          </a:p>
        </p:txBody>
      </p:sp>
      <p:sp>
        <p:nvSpPr>
          <p:cNvPr id="5" name="TextBox 4">
            <a:extLst>
              <a:ext uri="{FF2B5EF4-FFF2-40B4-BE49-F238E27FC236}">
                <a16:creationId xmlns:a16="http://schemas.microsoft.com/office/drawing/2014/main" id="{895D5432-E050-1B4A-9013-784C45EFECDF}"/>
              </a:ext>
            </a:extLst>
          </p:cNvPr>
          <p:cNvSpPr txBox="1"/>
          <p:nvPr/>
        </p:nvSpPr>
        <p:spPr>
          <a:xfrm>
            <a:off x="8159262" y="5451231"/>
            <a:ext cx="184731" cy="369332"/>
          </a:xfrm>
          <a:prstGeom prst="rect">
            <a:avLst/>
          </a:prstGeom>
          <a:noFill/>
        </p:spPr>
        <p:txBody>
          <a:bodyPr wrap="none" rtlCol="0">
            <a:spAutoFit/>
          </a:bodyPr>
          <a:lstStyle/>
          <a:p>
            <a:endParaRPr lang="en-US" dirty="0"/>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情感信息抽取</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en-US" altLang="zh-CN" b="1" dirty="0"/>
              <a:t>1.</a:t>
            </a:r>
            <a:r>
              <a:rPr lang="zh-CN" altLang="en-US" b="1" dirty="0"/>
              <a:t> 评价词语的抽取和判别</a:t>
            </a:r>
            <a:endParaRPr lang="en-US" altLang="zh-CN" b="1" dirty="0"/>
          </a:p>
          <a:p>
            <a:pPr lvl="2"/>
            <a:r>
              <a:rPr lang="zh-CN" altLang="en-US" dirty="0"/>
              <a:t>评价词语又称</a:t>
            </a:r>
            <a:r>
              <a:rPr lang="zh-CN" altLang="en-US" b="1" dirty="0"/>
              <a:t>极性词、情感词</a:t>
            </a:r>
            <a:r>
              <a:rPr lang="zh-CN" altLang="en-US" dirty="0"/>
              <a:t>，特指带有情感倾向性的词语。评价词语在情感文本中处于举足轻重的地位。</a:t>
            </a:r>
            <a:endParaRPr lang="en-US" altLang="zh-CN" dirty="0"/>
          </a:p>
          <a:p>
            <a:pPr lvl="2"/>
            <a:r>
              <a:rPr lang="zh-CN" altLang="en-US" dirty="0"/>
              <a:t>主要有基于</a:t>
            </a:r>
            <a:r>
              <a:rPr lang="zh-CN" altLang="en-US" b="1" dirty="0"/>
              <a:t>语料库的方法和基于词典的方法</a:t>
            </a:r>
            <a:r>
              <a:rPr lang="zh-CN" altLang="en-US" dirty="0"/>
              <a:t>。</a:t>
            </a:r>
            <a:endParaRPr lang="en-US" altLang="zh-CN" dirty="0"/>
          </a:p>
          <a:p>
            <a:pPr lvl="2"/>
            <a:r>
              <a:rPr lang="zh-CN" altLang="en-US" dirty="0"/>
              <a:t>基于</a:t>
            </a:r>
            <a:r>
              <a:rPr lang="zh-CN" altLang="en-US" b="1" dirty="0"/>
              <a:t>语料库的方法：</a:t>
            </a:r>
            <a:endParaRPr lang="en-US" altLang="zh-CN" b="1" dirty="0"/>
          </a:p>
          <a:p>
            <a:pPr lvl="3"/>
            <a:r>
              <a:rPr lang="zh-CN" altLang="en-US" dirty="0"/>
              <a:t>评价词语抽取和判别主要是利用大语料库的统计特性，观察一些现象来挖掘语料库中的评价词语并判断极性；</a:t>
            </a:r>
            <a:endParaRPr lang="en-US" altLang="zh-CN" dirty="0"/>
          </a:p>
          <a:p>
            <a:pPr lvl="2"/>
            <a:r>
              <a:rPr lang="zh-CN" altLang="en-US" b="1" dirty="0"/>
              <a:t>基于词典的方法</a:t>
            </a:r>
            <a:endParaRPr lang="en-US" altLang="zh-CN" b="1" dirty="0"/>
          </a:p>
          <a:p>
            <a:pPr lvl="3"/>
            <a:r>
              <a:rPr lang="zh-CN" altLang="en-US" dirty="0"/>
              <a:t>评价词语抽取及判别方法主要是使用词典中的词语之间的词义联系来挖掘评价词语。</a:t>
            </a:r>
            <a:br>
              <a:rPr lang="zh-CN" altLang="en-US" dirty="0"/>
            </a:br>
            <a:br>
              <a:rPr lang="en-US" altLang="zh-CN"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10</a:t>
            </a:fld>
            <a:endParaRPr lang="en-US"/>
          </a:p>
        </p:txBody>
      </p:sp>
    </p:spTree>
    <p:extLst>
      <p:ext uri="{BB962C8B-B14F-4D97-AF65-F5344CB8AC3E}">
        <p14:creationId xmlns:p14="http://schemas.microsoft.com/office/powerpoint/2010/main" val="4261998820"/>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情感信息抽取</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en-US" altLang="zh-CN" b="1" dirty="0"/>
              <a:t>2.</a:t>
            </a:r>
            <a:r>
              <a:rPr lang="zh-CN" altLang="en-US" b="1" dirty="0"/>
              <a:t> 评价对象的抽取</a:t>
            </a:r>
            <a:endParaRPr lang="en-US" altLang="zh-CN" b="1" dirty="0"/>
          </a:p>
          <a:p>
            <a:pPr lvl="2"/>
            <a:r>
              <a:rPr lang="zh-CN" altLang="en-US" dirty="0"/>
              <a:t>评价对象是指某段评论中所讨论的主题，具体表现为评论文本中</a:t>
            </a:r>
            <a:r>
              <a:rPr lang="zh-CN" altLang="en-US" b="1" dirty="0"/>
              <a:t>评价词语所修饰的对象，</a:t>
            </a:r>
            <a:r>
              <a:rPr lang="zh-CN" altLang="en-US" dirty="0"/>
              <a:t>如新闻评论中的某个事件</a:t>
            </a:r>
            <a:r>
              <a:rPr lang="en-US" altLang="zh-CN" dirty="0"/>
              <a:t>/</a:t>
            </a:r>
            <a:r>
              <a:rPr lang="zh-CN" altLang="en-US" dirty="0"/>
              <a:t>话题或者产品评论中某种产品的属性</a:t>
            </a:r>
            <a:r>
              <a:rPr lang="en-US" altLang="zh-CN" dirty="0"/>
              <a:t>(</a:t>
            </a:r>
            <a:r>
              <a:rPr lang="zh-CN" altLang="en-US" dirty="0"/>
              <a:t>如“屏幕”</a:t>
            </a:r>
            <a:r>
              <a:rPr lang="en-US" altLang="zh-CN" dirty="0"/>
              <a:t>)</a:t>
            </a:r>
            <a:r>
              <a:rPr lang="zh-CN" altLang="en-US" dirty="0"/>
              <a:t>等。</a:t>
            </a:r>
            <a:endParaRPr lang="en-US" altLang="zh-CN" dirty="0"/>
          </a:p>
          <a:p>
            <a:pPr lvl="2"/>
            <a:r>
              <a:rPr lang="zh-CN" altLang="en-US" sz="1800" b="1" dirty="0"/>
              <a:t>基于规则</a:t>
            </a:r>
            <a:r>
              <a:rPr lang="en-US" altLang="zh-CN" sz="1800" b="1" dirty="0"/>
              <a:t>/</a:t>
            </a:r>
            <a:r>
              <a:rPr lang="zh-CN" altLang="en-US" sz="1800" b="1" dirty="0"/>
              <a:t>模板的方法</a:t>
            </a:r>
            <a:r>
              <a:rPr lang="zh-CN" altLang="en-US" sz="1800" dirty="0"/>
              <a:t>：</a:t>
            </a:r>
            <a:endParaRPr lang="en-US" altLang="zh-CN" sz="1800" dirty="0"/>
          </a:p>
          <a:p>
            <a:pPr lvl="3"/>
            <a:r>
              <a:rPr lang="zh-CN" altLang="en-US" dirty="0"/>
              <a:t>规则的制定通常要基于一系列的语言分析与预处理过程，如词性标注、命名实体识别、句法分析等；</a:t>
            </a:r>
            <a:endParaRPr lang="en-US" altLang="zh-CN" dirty="0"/>
          </a:p>
          <a:p>
            <a:pPr lvl="3"/>
            <a:r>
              <a:rPr lang="zh-CN" altLang="en-US" dirty="0"/>
              <a:t>将</a:t>
            </a:r>
            <a:r>
              <a:rPr lang="zh-CN" altLang="en-US" b="1" dirty="0"/>
              <a:t>评价对象看作产品属性的一种表现形式</a:t>
            </a:r>
            <a:r>
              <a:rPr lang="en-US" altLang="zh-CN" dirty="0"/>
              <a:t>(</a:t>
            </a:r>
            <a:r>
              <a:rPr lang="zh-CN" altLang="en-US" dirty="0"/>
              <a:t>如对数码相机领域而言</a:t>
            </a:r>
            <a:r>
              <a:rPr lang="en-US" altLang="zh-CN" dirty="0"/>
              <a:t>,“</a:t>
            </a:r>
            <a:r>
              <a:rPr lang="zh-CN" altLang="en-US" dirty="0"/>
              <a:t>相机的大小”是数码相机的一个属性，而“相机滑盖”是数码相机的一个组成部分</a:t>
            </a:r>
            <a:r>
              <a:rPr lang="en-US" altLang="zh-CN" dirty="0"/>
              <a:t>)</a:t>
            </a:r>
            <a:r>
              <a:rPr lang="zh-CN" altLang="en-US" dirty="0"/>
              <a:t>，继而考察候选评价对象与</a:t>
            </a:r>
            <a:r>
              <a:rPr lang="zh-CN" altLang="en-US" b="1" dirty="0"/>
              <a:t>领域指示词</a:t>
            </a:r>
            <a:r>
              <a:rPr lang="en-US" altLang="zh-CN" dirty="0"/>
              <a:t>(</a:t>
            </a:r>
            <a:r>
              <a:rPr lang="zh-CN" altLang="en-US" dirty="0"/>
              <a:t>如“整体</a:t>
            </a:r>
            <a:r>
              <a:rPr lang="en-US" altLang="zh-CN" dirty="0"/>
              <a:t>-</a:t>
            </a:r>
            <a:r>
              <a:rPr lang="zh-CN" altLang="en-US" dirty="0"/>
              <a:t>部分”关系，指示词“</a:t>
            </a:r>
            <a:r>
              <a:rPr lang="en-US" altLang="zh-CN" dirty="0"/>
              <a:t>has”)</a:t>
            </a:r>
            <a:r>
              <a:rPr lang="zh-CN" altLang="en-US" dirty="0"/>
              <a:t>之间的关联度来获取真正的评价对象。</a:t>
            </a:r>
            <a:br>
              <a:rPr lang="zh-CN" altLang="en-US" dirty="0"/>
            </a:br>
            <a:br>
              <a:rPr lang="zh-CN" altLang="en-US" dirty="0"/>
            </a:br>
            <a:br>
              <a:rPr lang="en-US" altLang="zh-CN"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11</a:t>
            </a:fld>
            <a:endParaRPr lang="en-US"/>
          </a:p>
        </p:txBody>
      </p:sp>
    </p:spTree>
    <p:extLst>
      <p:ext uri="{BB962C8B-B14F-4D97-AF65-F5344CB8AC3E}">
        <p14:creationId xmlns:p14="http://schemas.microsoft.com/office/powerpoint/2010/main" val="832524006"/>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情感信息抽取</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en-US" altLang="zh-CN" b="1" dirty="0"/>
              <a:t>3.</a:t>
            </a:r>
            <a:r>
              <a:rPr lang="zh-CN" altLang="en-US" b="1" dirty="0"/>
              <a:t> </a:t>
            </a:r>
            <a:r>
              <a:rPr lang="en-US" altLang="zh-CN" b="1" dirty="0"/>
              <a:t> </a:t>
            </a:r>
            <a:r>
              <a:rPr lang="zh-CN" altLang="en-US" b="1" dirty="0"/>
              <a:t>观点持有者抽取</a:t>
            </a:r>
            <a:endParaRPr lang="en-US" altLang="zh-CN" b="1" dirty="0"/>
          </a:p>
          <a:p>
            <a:pPr lvl="2"/>
            <a:r>
              <a:rPr lang="zh-CN" altLang="en-US" dirty="0"/>
              <a:t>观点持有者的抽取在基于新闻评论的情感分析中显得尤为重要，它是观点</a:t>
            </a:r>
            <a:r>
              <a:rPr lang="en-US" altLang="zh-CN" dirty="0"/>
              <a:t>/</a:t>
            </a:r>
            <a:r>
              <a:rPr lang="zh-CN" altLang="en-US" dirty="0"/>
              <a:t>评论的隶属者，如新闻评论句“我国政府坚定不移的认为台湾是中国领土不可分割的一部分”中的“我国政府”。</a:t>
            </a:r>
            <a:endParaRPr lang="en-US" altLang="zh-CN" dirty="0"/>
          </a:p>
          <a:p>
            <a:pPr lvl="2"/>
            <a:r>
              <a:rPr lang="zh-CN" altLang="en-US" dirty="0"/>
              <a:t>常用方法：</a:t>
            </a:r>
            <a:endParaRPr lang="en-US" altLang="zh-CN" dirty="0"/>
          </a:p>
          <a:p>
            <a:pPr lvl="3"/>
            <a:r>
              <a:rPr lang="zh-CN" altLang="en-US" sz="1400" dirty="0"/>
              <a:t>命名实体识别技术</a:t>
            </a:r>
            <a:endParaRPr lang="en-US" altLang="zh-CN" sz="1400" dirty="0"/>
          </a:p>
          <a:p>
            <a:pPr lvl="3"/>
            <a:r>
              <a:rPr lang="zh-CN" altLang="en-US" sz="1400" dirty="0"/>
              <a:t>序列标注</a:t>
            </a:r>
            <a:endParaRPr lang="en-US" altLang="zh-CN" sz="1400" dirty="0"/>
          </a:p>
          <a:p>
            <a:pPr lvl="3"/>
            <a:r>
              <a:rPr lang="zh-CN" altLang="en-US" sz="1400" dirty="0"/>
              <a:t>知识图谱</a:t>
            </a:r>
            <a:br>
              <a:rPr lang="zh-CN" altLang="en-US" dirty="0"/>
            </a:br>
            <a:br>
              <a:rPr lang="en-US" altLang="zh-CN"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12</a:t>
            </a:fld>
            <a:endParaRPr lang="en-US"/>
          </a:p>
        </p:txBody>
      </p:sp>
    </p:spTree>
    <p:extLst>
      <p:ext uri="{BB962C8B-B14F-4D97-AF65-F5344CB8AC3E}">
        <p14:creationId xmlns:p14="http://schemas.microsoft.com/office/powerpoint/2010/main" val="2175160582"/>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情感信息抽取</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fontScale="92500" lnSpcReduction="20000"/>
          </a:bodyPr>
          <a:lstStyle/>
          <a:p>
            <a:pPr lvl="1"/>
            <a:r>
              <a:rPr lang="en-US" altLang="zh-CN" b="1" dirty="0"/>
              <a:t>4.</a:t>
            </a:r>
            <a:r>
              <a:rPr lang="zh-CN" altLang="en-US" b="1" dirty="0"/>
              <a:t> 组合评价单元的抽取</a:t>
            </a:r>
            <a:endParaRPr lang="en-US" altLang="zh-CN" b="1" dirty="0"/>
          </a:p>
          <a:p>
            <a:pPr lvl="2"/>
            <a:r>
              <a:rPr lang="zh-CN" altLang="en-US" dirty="0"/>
              <a:t>单独的评价词语存在一定的歧义性，如评价词语“高”在以下 </a:t>
            </a:r>
            <a:r>
              <a:rPr lang="en-US" altLang="zh-CN" dirty="0"/>
              <a:t>3 </a:t>
            </a:r>
            <a:r>
              <a:rPr lang="zh-CN" altLang="en-US" dirty="0"/>
              <a:t>个句子中的使用：</a:t>
            </a:r>
            <a:endParaRPr lang="en-US" altLang="zh-CN" dirty="0"/>
          </a:p>
          <a:p>
            <a:pPr lvl="3"/>
            <a:r>
              <a:rPr lang="en-US" altLang="zh-CN" dirty="0">
                <a:latin typeface="仿宋" pitchFamily="49" charset="-122"/>
                <a:ea typeface="仿宋" pitchFamily="49" charset="-122"/>
              </a:rPr>
              <a:t>Sen 1:Mac</a:t>
            </a:r>
            <a:r>
              <a:rPr lang="zh-CN" altLang="en-US" dirty="0">
                <a:latin typeface="仿宋" pitchFamily="49" charset="-122"/>
                <a:ea typeface="仿宋" pitchFamily="49" charset="-122"/>
              </a:rPr>
              <a:t>的价格真高</a:t>
            </a:r>
            <a:r>
              <a:rPr lang="en-US" altLang="zh-CN" dirty="0">
                <a:latin typeface="仿宋" pitchFamily="49" charset="-122"/>
                <a:ea typeface="仿宋" pitchFamily="49" charset="-122"/>
              </a:rPr>
              <a:t>.</a:t>
            </a:r>
          </a:p>
          <a:p>
            <a:pPr lvl="3"/>
            <a:r>
              <a:rPr lang="en-US" altLang="zh-CN" dirty="0">
                <a:latin typeface="仿宋" pitchFamily="49" charset="-122"/>
                <a:ea typeface="仿宋" pitchFamily="49" charset="-122"/>
              </a:rPr>
              <a:t>Sen 2:</a:t>
            </a:r>
            <a:r>
              <a:rPr lang="zh-CN" altLang="en-US" dirty="0">
                <a:latin typeface="仿宋" pitchFamily="49" charset="-122"/>
                <a:ea typeface="仿宋" pitchFamily="49" charset="-122"/>
              </a:rPr>
              <a:t>华为手机的性价比相当高</a:t>
            </a:r>
            <a:r>
              <a:rPr lang="en-US" altLang="zh-CN" dirty="0">
                <a:latin typeface="仿宋" pitchFamily="49" charset="-122"/>
                <a:ea typeface="仿宋" pitchFamily="49" charset="-122"/>
              </a:rPr>
              <a:t>.</a:t>
            </a:r>
          </a:p>
          <a:p>
            <a:pPr lvl="3"/>
            <a:r>
              <a:rPr lang="en-US" altLang="zh-CN" dirty="0">
                <a:latin typeface="仿宋" pitchFamily="49" charset="-122"/>
                <a:ea typeface="仿宋" pitchFamily="49" charset="-122"/>
              </a:rPr>
              <a:t>Sen 3:</a:t>
            </a:r>
            <a:r>
              <a:rPr lang="zh-CN" altLang="en-US" dirty="0">
                <a:latin typeface="仿宋" pitchFamily="49" charset="-122"/>
                <a:ea typeface="仿宋" pitchFamily="49" charset="-122"/>
              </a:rPr>
              <a:t>姚明有</a:t>
            </a:r>
            <a:r>
              <a:rPr lang="en-US" altLang="zh-CN" dirty="0">
                <a:latin typeface="仿宋" pitchFamily="49" charset="-122"/>
                <a:ea typeface="仿宋" pitchFamily="49" charset="-122"/>
              </a:rPr>
              <a:t>2</a:t>
            </a:r>
            <a:r>
              <a:rPr lang="zh-CN" altLang="en-US" dirty="0">
                <a:latin typeface="仿宋" pitchFamily="49" charset="-122"/>
                <a:ea typeface="仿宋" pitchFamily="49" charset="-122"/>
              </a:rPr>
              <a:t>米多高</a:t>
            </a:r>
            <a:r>
              <a:rPr lang="en-US" altLang="zh-CN" dirty="0">
                <a:latin typeface="仿宋" pitchFamily="49" charset="-122"/>
                <a:ea typeface="仿宋" pitchFamily="49" charset="-122"/>
              </a:rPr>
              <a:t>.</a:t>
            </a:r>
          </a:p>
          <a:p>
            <a:pPr lvl="2"/>
            <a:r>
              <a:rPr lang="en-US" altLang="zh-CN" b="1" dirty="0"/>
              <a:t>4.1 </a:t>
            </a:r>
            <a:r>
              <a:rPr lang="zh-CN" altLang="en-US" b="1" dirty="0"/>
              <a:t>主观表达式</a:t>
            </a:r>
            <a:r>
              <a:rPr lang="zh-CN" altLang="en-US" dirty="0"/>
              <a:t>的抽取</a:t>
            </a:r>
            <a:endParaRPr lang="en-US" altLang="zh-CN" dirty="0"/>
          </a:p>
          <a:p>
            <a:pPr lvl="3"/>
            <a:r>
              <a:rPr lang="zh-CN" altLang="en-US" dirty="0"/>
              <a:t>主观表达式</a:t>
            </a:r>
            <a:r>
              <a:rPr lang="en-US" altLang="zh-CN" dirty="0"/>
              <a:t>(subjective clues)</a:t>
            </a:r>
            <a:r>
              <a:rPr lang="zh-CN" altLang="en-US" dirty="0"/>
              <a:t>是指表示情感文本单元主观性的</a:t>
            </a:r>
            <a:r>
              <a:rPr lang="zh-CN" altLang="en-US" b="1" dirty="0"/>
              <a:t>词语或词组</a:t>
            </a:r>
            <a:r>
              <a:rPr lang="zh-CN" altLang="en-US" dirty="0"/>
              <a:t>。</a:t>
            </a:r>
            <a:endParaRPr lang="en-US" altLang="zh-CN" dirty="0"/>
          </a:p>
          <a:p>
            <a:pPr lvl="3"/>
            <a:r>
              <a:rPr lang="zh-CN" altLang="en-US" dirty="0"/>
              <a:t>评价词语是主观表达式的一部分。</a:t>
            </a:r>
            <a:endParaRPr lang="en-US" altLang="zh-CN" dirty="0"/>
          </a:p>
          <a:p>
            <a:pPr lvl="3"/>
            <a:r>
              <a:rPr lang="zh-CN" altLang="en-US" dirty="0"/>
              <a:t>某些词语的组合</a:t>
            </a:r>
            <a:r>
              <a:rPr lang="en-US" altLang="zh-CN" dirty="0"/>
              <a:t>(</a:t>
            </a:r>
            <a:r>
              <a:rPr lang="zh-CN" altLang="en-US" dirty="0"/>
              <a:t>如 </a:t>
            </a:r>
            <a:r>
              <a:rPr lang="en-US" altLang="zh-CN" dirty="0"/>
              <a:t>get out of here)</a:t>
            </a:r>
            <a:r>
              <a:rPr lang="zh-CN" altLang="en-US" dirty="0"/>
              <a:t>也能很明显地标识文本的主观性。</a:t>
            </a:r>
            <a:endParaRPr lang="en-US" altLang="zh-CN" dirty="0"/>
          </a:p>
          <a:p>
            <a:pPr lvl="2"/>
            <a:r>
              <a:rPr lang="en-US" altLang="zh-CN" b="1" dirty="0"/>
              <a:t>4.2</a:t>
            </a:r>
            <a:r>
              <a:rPr lang="zh-CN" altLang="en-US" b="1" dirty="0"/>
              <a:t> 评价短语</a:t>
            </a:r>
            <a:r>
              <a:rPr lang="zh-CN" altLang="en-US" dirty="0"/>
              <a:t>的抽取</a:t>
            </a:r>
            <a:endParaRPr lang="en-US" altLang="zh-CN" dirty="0"/>
          </a:p>
          <a:p>
            <a:pPr lvl="3"/>
            <a:r>
              <a:rPr lang="zh-CN" altLang="en-US" dirty="0"/>
              <a:t>评价短语表现为一组</a:t>
            </a:r>
            <a:r>
              <a:rPr lang="zh-CN" altLang="en-US" b="1" dirty="0"/>
              <a:t>连续出现的词组</a:t>
            </a:r>
            <a:r>
              <a:rPr lang="zh-CN" altLang="en-US" dirty="0"/>
              <a:t>，不同于主观表达式，该词组往往是由</a:t>
            </a:r>
            <a:r>
              <a:rPr lang="zh-CN" altLang="en-US" b="1" dirty="0"/>
              <a:t>程度副词和评价词语</a:t>
            </a:r>
            <a:r>
              <a:rPr lang="zh-CN" altLang="en-US" dirty="0"/>
              <a:t>组合而成，如“</a:t>
            </a:r>
            <a:r>
              <a:rPr lang="en-US" altLang="zh-CN" dirty="0"/>
              <a:t>very good”</a:t>
            </a:r>
            <a:r>
              <a:rPr lang="zh-CN" altLang="en-US" dirty="0"/>
              <a:t>等。</a:t>
            </a:r>
            <a:endParaRPr lang="en-US" altLang="zh-CN" dirty="0"/>
          </a:p>
          <a:p>
            <a:pPr lvl="3"/>
            <a:r>
              <a:rPr lang="zh-CN" altLang="en-US" dirty="0"/>
              <a:t>因此，这种组合评价单元不仅顾及了主观表达式的情感</a:t>
            </a:r>
            <a:r>
              <a:rPr lang="zh-CN" altLang="en-US" b="1" dirty="0"/>
              <a:t>极性</a:t>
            </a:r>
            <a:r>
              <a:rPr lang="zh-CN" altLang="en-US" dirty="0"/>
              <a:t>，还考察了其修饰成分。这些修饰成分或加强或减弱或置反了主观表达式的情感极性，使得评价短语成为一种情感色彩丰富的组合评价单元。</a:t>
            </a: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13</a:t>
            </a:fld>
            <a:endParaRPr lang="en-US"/>
          </a:p>
        </p:txBody>
      </p:sp>
    </p:spTree>
    <p:extLst>
      <p:ext uri="{BB962C8B-B14F-4D97-AF65-F5344CB8AC3E}">
        <p14:creationId xmlns:p14="http://schemas.microsoft.com/office/powerpoint/2010/main" val="3967082341"/>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情感信息抽取</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en-US" altLang="zh-CN" b="1" dirty="0"/>
              <a:t>4.</a:t>
            </a:r>
            <a:r>
              <a:rPr lang="zh-CN" altLang="en-US" b="1" dirty="0"/>
              <a:t> 组合评价单元的抽取</a:t>
            </a:r>
            <a:endParaRPr lang="en-US" altLang="zh-CN" b="1" dirty="0"/>
          </a:p>
          <a:p>
            <a:pPr lvl="2"/>
            <a:r>
              <a:rPr lang="en-US" altLang="zh-CN" sz="1800" b="1" dirty="0"/>
              <a:t>4.4 </a:t>
            </a:r>
            <a:r>
              <a:rPr lang="zh-CN" altLang="en-US" sz="1800" b="1" dirty="0"/>
              <a:t>评价搭配</a:t>
            </a:r>
            <a:r>
              <a:rPr lang="zh-CN" altLang="en-US" sz="1800" dirty="0"/>
              <a:t>的抽取</a:t>
            </a:r>
            <a:endParaRPr lang="en-US" altLang="zh-CN" sz="1800" dirty="0"/>
          </a:p>
          <a:p>
            <a:pPr lvl="3"/>
            <a:r>
              <a:rPr lang="zh-CN" altLang="en-US" dirty="0"/>
              <a:t>评价搭配是指</a:t>
            </a:r>
            <a:r>
              <a:rPr lang="zh-CN" altLang="en-US" b="1" dirty="0"/>
              <a:t>评价词语及其所修饰的评价对象二者的搭配</a:t>
            </a:r>
            <a:r>
              <a:rPr lang="zh-CN" altLang="en-US" dirty="0"/>
              <a:t>，表现为二元对</a:t>
            </a:r>
            <a:r>
              <a:rPr lang="en-US" altLang="zh-CN" dirty="0"/>
              <a:t>〈</a:t>
            </a:r>
            <a:r>
              <a:rPr lang="zh-CN" altLang="en-US" dirty="0"/>
              <a:t>评价对象</a:t>
            </a:r>
            <a:r>
              <a:rPr lang="en-US" altLang="zh-CN" dirty="0"/>
              <a:t>,</a:t>
            </a:r>
            <a:r>
              <a:rPr lang="zh-CN" altLang="en-US" dirty="0"/>
              <a:t>评价词语</a:t>
            </a:r>
            <a:r>
              <a:rPr lang="en-US" altLang="zh-CN" dirty="0"/>
              <a:t>〉</a:t>
            </a:r>
            <a:r>
              <a:rPr lang="zh-CN" altLang="en-US" dirty="0"/>
              <a:t>，如情感句“这件衣服价格很高”中的“价格</a:t>
            </a:r>
            <a:r>
              <a:rPr lang="en-US" altLang="zh-CN" dirty="0"/>
              <a:t>-</a:t>
            </a:r>
            <a:r>
              <a:rPr lang="zh-CN" altLang="en-US" dirty="0"/>
              <a:t>很高”。</a:t>
            </a:r>
            <a:endParaRPr lang="en-US" altLang="zh-CN" dirty="0"/>
          </a:p>
          <a:p>
            <a:pPr lvl="3"/>
            <a:r>
              <a:rPr lang="zh-CN" altLang="en-US" dirty="0"/>
              <a:t>“主观表达式”和“评价短语”主要是考察含有情感极性的一些词和短语，然而其并非真正地表现出情感极性。如情感句 “车跑得好快啊”中的词语“好”并不存在情感极性，需要过滤掉。此外</a:t>
            </a:r>
            <a:r>
              <a:rPr lang="en-US" altLang="zh-CN" dirty="0"/>
              <a:t>,</a:t>
            </a:r>
            <a:r>
              <a:rPr lang="zh-CN" altLang="en-US" dirty="0"/>
              <a:t>还有一些“主观表达式”和“评价短语”存在一定的歧义，其极性需要根据上下文而确定。</a:t>
            </a:r>
            <a:br>
              <a:rPr lang="zh-CN" altLang="en-US"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14</a:t>
            </a:fld>
            <a:endParaRPr lang="en-US"/>
          </a:p>
        </p:txBody>
      </p:sp>
    </p:spTree>
    <p:extLst>
      <p:ext uri="{BB962C8B-B14F-4D97-AF65-F5344CB8AC3E}">
        <p14:creationId xmlns:p14="http://schemas.microsoft.com/office/powerpoint/2010/main" val="311176991"/>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情感分类</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b="1" dirty="0"/>
              <a:t>情感信息的分类</a:t>
            </a:r>
            <a:r>
              <a:rPr lang="zh-CN" altLang="en-US" dirty="0"/>
              <a:t>任务可大致分为两种：</a:t>
            </a:r>
            <a:endParaRPr lang="en-US" altLang="zh-CN" dirty="0"/>
          </a:p>
          <a:p>
            <a:pPr lvl="2"/>
            <a:r>
              <a:rPr lang="zh-CN" altLang="en-US" b="1" dirty="0"/>
              <a:t>一种是主、客观信息的二元分类</a:t>
            </a:r>
            <a:r>
              <a:rPr lang="zh-CN" altLang="en-US" dirty="0"/>
              <a:t>；</a:t>
            </a:r>
            <a:endParaRPr lang="en-US" altLang="zh-CN" dirty="0"/>
          </a:p>
          <a:p>
            <a:pPr lvl="2"/>
            <a:r>
              <a:rPr lang="zh-CN" altLang="en-US" dirty="0"/>
              <a:t>另一种是</a:t>
            </a:r>
            <a:r>
              <a:rPr lang="zh-CN" altLang="en-US" b="1" dirty="0"/>
              <a:t>主观信息的情感分类</a:t>
            </a:r>
            <a:r>
              <a:rPr lang="zh-CN" altLang="en-US" dirty="0"/>
              <a:t>，包括最常见的褒贬二元分类以及更细致的多元分类。</a:t>
            </a:r>
            <a:endParaRPr lang="en-US" altLang="zh-CN" dirty="0"/>
          </a:p>
          <a:p>
            <a:pPr lvl="2"/>
            <a:r>
              <a:rPr lang="zh-CN" altLang="en-US" dirty="0"/>
              <a:t>常见的分类类型包括：</a:t>
            </a:r>
            <a:endParaRPr lang="en-US" altLang="zh-CN" dirty="0"/>
          </a:p>
          <a:p>
            <a:pPr lvl="3"/>
            <a:r>
              <a:rPr lang="en-US" altLang="zh-CN" dirty="0"/>
              <a:t>1.</a:t>
            </a:r>
            <a:r>
              <a:rPr lang="zh-CN" altLang="en-US" dirty="0"/>
              <a:t> 主客观信息分类；</a:t>
            </a:r>
            <a:endParaRPr lang="en-US" altLang="zh-CN" dirty="0"/>
          </a:p>
          <a:p>
            <a:pPr lvl="3"/>
            <a:r>
              <a:rPr lang="en-US" altLang="zh-CN" dirty="0"/>
              <a:t>2.</a:t>
            </a:r>
            <a:r>
              <a:rPr lang="zh-CN" altLang="en-US" dirty="0"/>
              <a:t> 主观信息情感分类；</a:t>
            </a:r>
            <a:endParaRPr lang="en-US" altLang="zh-CN" dirty="0"/>
          </a:p>
          <a:p>
            <a:pPr lvl="3"/>
            <a:r>
              <a:rPr lang="en-US" altLang="zh-CN" dirty="0"/>
              <a:t>3.</a:t>
            </a:r>
            <a:r>
              <a:rPr lang="zh-CN" altLang="en-US" dirty="0"/>
              <a:t> 观点分类与挖掘</a:t>
            </a:r>
            <a:endParaRPr lang="en-US" altLang="zh-CN" dirty="0"/>
          </a:p>
          <a:p>
            <a:pPr lvl="3"/>
            <a:r>
              <a:rPr lang="en-US" altLang="zh-CN" dirty="0"/>
              <a:t>4.</a:t>
            </a:r>
            <a:r>
              <a:rPr lang="zh-CN" altLang="en-US" dirty="0"/>
              <a:t> 情感信息检索与归纳</a:t>
            </a: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15</a:t>
            </a:fld>
            <a:endParaRPr lang="en-US"/>
          </a:p>
        </p:txBody>
      </p:sp>
    </p:spTree>
    <p:extLst>
      <p:ext uri="{BB962C8B-B14F-4D97-AF65-F5344CB8AC3E}">
        <p14:creationId xmlns:p14="http://schemas.microsoft.com/office/powerpoint/2010/main" val="2296499826"/>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情感分类</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en-US" altLang="zh-CN" dirty="0"/>
              <a:t>1.</a:t>
            </a:r>
            <a:r>
              <a:rPr lang="zh-CN" altLang="en-US" dirty="0"/>
              <a:t> 主客观信息分类；</a:t>
            </a:r>
            <a:endParaRPr lang="en-US" altLang="zh-CN" dirty="0"/>
          </a:p>
          <a:p>
            <a:pPr lvl="2"/>
            <a:r>
              <a:rPr lang="zh-CN" altLang="en-US" dirty="0"/>
              <a:t>情感文本中夹杂着少量客观信息而影响情感分析的质量，需将情感文本中的主观信息和客观信息进行分离。</a:t>
            </a:r>
            <a:endParaRPr lang="en-US" altLang="zh-CN" dirty="0"/>
          </a:p>
          <a:p>
            <a:pPr lvl="2"/>
            <a:r>
              <a:rPr lang="zh-CN" altLang="en-US" dirty="0"/>
              <a:t>由于情感文本单元表现格式比较自由，区分主、客观文本单元的特征并不明显，在很多情况下，情感文本的主客观识别比主观文本的情感分类更有难度。</a:t>
            </a:r>
            <a:endParaRPr lang="en-US" altLang="zh-CN"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16</a:t>
            </a:fld>
            <a:endParaRPr lang="en-US"/>
          </a:p>
        </p:txBody>
      </p:sp>
    </p:spTree>
    <p:extLst>
      <p:ext uri="{BB962C8B-B14F-4D97-AF65-F5344CB8AC3E}">
        <p14:creationId xmlns:p14="http://schemas.microsoft.com/office/powerpoint/2010/main" val="782955889"/>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情感信息的检索与归纳</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en-US" altLang="zh-CN" dirty="0"/>
              <a:t>2.</a:t>
            </a:r>
            <a:r>
              <a:rPr lang="zh-CN" altLang="en-US" dirty="0"/>
              <a:t>情感信息的检索与归纳</a:t>
            </a:r>
            <a:endParaRPr lang="en-US" altLang="zh-CN" dirty="0"/>
          </a:p>
          <a:p>
            <a:pPr lvl="2"/>
            <a:r>
              <a:rPr lang="zh-CN" altLang="en-US" dirty="0"/>
              <a:t>情感信息抽取和分类后呈现的结果并不是用户所能直接使用的。情感分析技术与用户的交互主要集中于情感信息检索和情感信息归纳两项任务上。</a:t>
            </a:r>
            <a:endParaRPr lang="en-US" altLang="zh-CN" dirty="0"/>
          </a:p>
          <a:p>
            <a:pPr lvl="2"/>
            <a:r>
              <a:rPr lang="zh-CN" altLang="en-US" b="1" dirty="0"/>
              <a:t>情感信息检索</a:t>
            </a:r>
            <a:r>
              <a:rPr lang="zh-CN" altLang="en-US" dirty="0"/>
              <a:t>旨在为用户检索出主题相关，且包含情感信息的文档；</a:t>
            </a:r>
            <a:endParaRPr lang="en-US" altLang="zh-CN" dirty="0"/>
          </a:p>
          <a:p>
            <a:pPr lvl="2"/>
            <a:r>
              <a:rPr lang="zh-CN" altLang="en-US" b="1" dirty="0"/>
              <a:t>情感信息归纳</a:t>
            </a:r>
            <a:r>
              <a:rPr lang="zh-CN" altLang="en-US" dirty="0"/>
              <a:t>则针对大量主题相关的情感文档</a:t>
            </a:r>
            <a:r>
              <a:rPr lang="en-US" altLang="zh-CN" dirty="0"/>
              <a:t>,</a:t>
            </a:r>
            <a:r>
              <a:rPr lang="zh-CN" altLang="en-US" dirty="0"/>
              <a:t>自动分析和归纳整理出情感分析结果提供给用户参考，以节省用户翻阅相关文档的时间。</a:t>
            </a: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17</a:t>
            </a:fld>
            <a:endParaRPr lang="en-US"/>
          </a:p>
        </p:txBody>
      </p:sp>
    </p:spTree>
    <p:extLst>
      <p:ext uri="{BB962C8B-B14F-4D97-AF65-F5344CB8AC3E}">
        <p14:creationId xmlns:p14="http://schemas.microsoft.com/office/powerpoint/2010/main" val="252369086"/>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情感信息的检索与归纳</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b="1" dirty="0"/>
              <a:t>情感信息检索</a:t>
            </a:r>
            <a:endParaRPr lang="en-US" altLang="zh-CN" b="1" dirty="0"/>
          </a:p>
          <a:p>
            <a:pPr lvl="2"/>
            <a:r>
              <a:rPr lang="zh-CN" altLang="en-US" dirty="0"/>
              <a:t>传统的搜索技术往往仅关注于检索事实性的相关文档。随着人们参与网络通信行为的增多，尤其是博客、论坛、微博、微信、短视频、直播等的蓬勃发展，情感相关的文档和视频逐渐成为用户检索需求的一部分。</a:t>
            </a:r>
            <a:endParaRPr lang="en-US" altLang="zh-CN" b="1" dirty="0"/>
          </a:p>
          <a:p>
            <a:pPr lvl="2"/>
            <a:r>
              <a:rPr lang="zh-CN" altLang="en-US" dirty="0"/>
              <a:t>情感信息检索要求检索回的文档同时满足两项准则：</a:t>
            </a:r>
            <a:endParaRPr lang="en-US" altLang="zh-CN" dirty="0"/>
          </a:p>
          <a:p>
            <a:pPr lvl="3"/>
            <a:r>
              <a:rPr lang="en-US" altLang="zh-CN" dirty="0"/>
              <a:t>(1) </a:t>
            </a:r>
            <a:r>
              <a:rPr lang="zh-CN" altLang="en-US" dirty="0"/>
              <a:t>主题相关；</a:t>
            </a:r>
            <a:endParaRPr lang="en-US" altLang="zh-CN" dirty="0"/>
          </a:p>
          <a:p>
            <a:pPr lvl="3"/>
            <a:r>
              <a:rPr lang="en-US" altLang="zh-CN" dirty="0"/>
              <a:t>(2) </a:t>
            </a:r>
            <a:r>
              <a:rPr lang="zh-CN" altLang="en-US" dirty="0"/>
              <a:t>具有情感倾向性</a:t>
            </a:r>
            <a:r>
              <a:rPr lang="en-US" altLang="zh-CN" dirty="0"/>
              <a:t>.</a:t>
            </a:r>
          </a:p>
          <a:p>
            <a:pPr lvl="2"/>
            <a:r>
              <a:rPr kumimoji="1" lang="zh-CN" altLang="en-US" dirty="0"/>
              <a:t>一般流程</a:t>
            </a:r>
            <a:r>
              <a:rPr lang="zh-CN" altLang="en-US" b="1" dirty="0"/>
              <a:t>：</a:t>
            </a:r>
            <a:br>
              <a:rPr lang="en-US" altLang="zh-CN" dirty="0"/>
            </a:br>
            <a:r>
              <a:rPr lang="zh-CN" altLang="en-US" dirty="0"/>
              <a:t> ① 结合传统的信息检索模型进行主题相关的文档检索；</a:t>
            </a:r>
            <a:br>
              <a:rPr lang="en-US" altLang="zh-CN" dirty="0"/>
            </a:br>
            <a:r>
              <a:rPr lang="zh-CN" altLang="en-US" dirty="0"/>
              <a:t> ② 相关文档的主客观识别。即针对某一主题的所有相关文档，判别它们的主客观性，并获取带有情感的主观性文档。</a:t>
            </a:r>
            <a:br>
              <a:rPr lang="en-US" altLang="zh-CN" dirty="0"/>
            </a:br>
            <a:r>
              <a:rPr lang="zh-CN" altLang="en-US" dirty="0"/>
              <a:t> ③ 主题相关的情感</a:t>
            </a:r>
            <a:r>
              <a:rPr lang="en-US" altLang="zh-CN" dirty="0"/>
              <a:t>(</a:t>
            </a:r>
            <a:r>
              <a:rPr lang="zh-CN" altLang="en-US" dirty="0"/>
              <a:t>主观性</a:t>
            </a:r>
            <a:r>
              <a:rPr lang="en-US" altLang="zh-CN" dirty="0"/>
              <a:t>)</a:t>
            </a:r>
            <a:r>
              <a:rPr lang="zh-CN" altLang="en-US" dirty="0"/>
              <a:t>文档排序。此时的排序策略需要同时兼顾文档的情感打分以及相关性打分。</a:t>
            </a: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18</a:t>
            </a:fld>
            <a:endParaRPr lang="en-US"/>
          </a:p>
        </p:txBody>
      </p:sp>
    </p:spTree>
    <p:extLst>
      <p:ext uri="{BB962C8B-B14F-4D97-AF65-F5344CB8AC3E}">
        <p14:creationId xmlns:p14="http://schemas.microsoft.com/office/powerpoint/2010/main" val="1320629640"/>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pPr lvl="1"/>
            <a:r>
              <a:rPr kumimoji="0" lang="zh-CN" altLang="en-US" sz="2400" b="0" i="0" u="none" strike="noStrike" kern="1200" cap="none" spc="0" normalizeH="0" baseline="0" noProof="0" dirty="0">
                <a:ln>
                  <a:noFill/>
                </a:ln>
                <a:solidFill>
                  <a:srgbClr val="8C1515"/>
                </a:solidFill>
                <a:effectLst/>
                <a:uLnTx/>
                <a:uFillTx/>
                <a:latin typeface="Source Sans Pro Semibold"/>
                <a:ea typeface="+mj-ea"/>
                <a:cs typeface="+mj-cs"/>
              </a:rPr>
              <a:t>情感信息的检索与归纳</a:t>
            </a:r>
            <a:endParaRPr lang="en-US" altLang="zh-CN"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b="1" dirty="0"/>
              <a:t>情感信息归纳</a:t>
            </a:r>
            <a:endParaRPr lang="en-US" altLang="zh-CN" b="1" dirty="0"/>
          </a:p>
          <a:p>
            <a:pPr lvl="2"/>
            <a:r>
              <a:rPr lang="zh-CN" altLang="en-US" dirty="0"/>
              <a:t>情感信息归纳往往以</a:t>
            </a:r>
            <a:r>
              <a:rPr lang="zh-CN" altLang="en-US" b="1" dirty="0"/>
              <a:t>情感文摘</a:t>
            </a:r>
            <a:r>
              <a:rPr lang="zh-CN" altLang="en-US" dirty="0"/>
              <a:t>的形式存在。</a:t>
            </a:r>
            <a:endParaRPr lang="en-US" altLang="zh-CN" dirty="0"/>
          </a:p>
          <a:p>
            <a:pPr lvl="2"/>
            <a:r>
              <a:rPr lang="zh-CN" altLang="en-US" dirty="0"/>
              <a:t>传统基于事实性新闻语料的文摘旨在提取重要的事实性信息，并去除冗余信息。</a:t>
            </a:r>
            <a:endParaRPr lang="en-US" altLang="zh-CN" dirty="0"/>
          </a:p>
          <a:p>
            <a:pPr lvl="2"/>
            <a:r>
              <a:rPr lang="zh-CN" altLang="en-US" dirty="0"/>
              <a:t>情感文摘的</a:t>
            </a:r>
            <a:r>
              <a:rPr lang="zh-CN" altLang="en-US" b="1" dirty="0"/>
              <a:t>处理对象</a:t>
            </a:r>
            <a:r>
              <a:rPr lang="zh-CN" altLang="en-US" dirty="0"/>
              <a:t>为某一产品或某一事件的大量用户评论，因此这种文摘融入了更多的情感信息。它主要侧重于提取具有明显情感倾向性的主观信息，是对某一产品或某一事件的评论信息的归纳和汇总。</a:t>
            </a:r>
            <a:endParaRPr lang="en-US" altLang="zh-CN" dirty="0"/>
          </a:p>
          <a:p>
            <a:pPr lvl="2"/>
            <a:r>
              <a:rPr lang="zh-CN" altLang="en-US" dirty="0"/>
              <a:t>情感文摘共有两种呈现方式：</a:t>
            </a:r>
            <a:endParaRPr lang="en-US" altLang="zh-CN" dirty="0"/>
          </a:p>
          <a:p>
            <a:pPr lvl="3"/>
            <a:r>
              <a:rPr lang="en-US" altLang="zh-CN" dirty="0"/>
              <a:t> </a:t>
            </a:r>
            <a:r>
              <a:rPr lang="zh-CN" altLang="en-US" dirty="0"/>
              <a:t>基于产品属性的情感文摘；</a:t>
            </a:r>
            <a:endParaRPr lang="en-US" altLang="zh-CN" dirty="0"/>
          </a:p>
          <a:p>
            <a:pPr lvl="3"/>
            <a:r>
              <a:rPr lang="en-US" altLang="zh-CN" dirty="0"/>
              <a:t> </a:t>
            </a:r>
            <a:r>
              <a:rPr lang="zh-CN" altLang="en-US" dirty="0"/>
              <a:t>基于情感标签的情感文摘。</a:t>
            </a:r>
            <a:br>
              <a:rPr lang="en-US" altLang="zh-CN"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19</a:t>
            </a:fld>
            <a:endParaRPr lang="en-US"/>
          </a:p>
        </p:txBody>
      </p:sp>
    </p:spTree>
    <p:extLst>
      <p:ext uri="{BB962C8B-B14F-4D97-AF65-F5344CB8AC3E}">
        <p14:creationId xmlns:p14="http://schemas.microsoft.com/office/powerpoint/2010/main" val="2333029930"/>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背景与概念</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lnSpcReduction="10000"/>
          </a:bodyPr>
          <a:lstStyle/>
          <a:p>
            <a:pPr lvl="1"/>
            <a:r>
              <a:rPr lang="zh-CN" altLang="en-US" dirty="0"/>
              <a:t>应用场景</a:t>
            </a:r>
            <a:endParaRPr lang="en-US" altLang="zh-CN" dirty="0"/>
          </a:p>
          <a:p>
            <a:pPr lvl="2"/>
            <a:r>
              <a:rPr lang="zh-CN" altLang="en-US" dirty="0"/>
              <a:t>互联网</a:t>
            </a:r>
            <a:r>
              <a:rPr lang="en-US" altLang="zh-CN" dirty="0"/>
              <a:t>(</a:t>
            </a:r>
            <a:r>
              <a:rPr lang="zh-CN" altLang="en-US" dirty="0"/>
              <a:t>如博客和论坛</a:t>
            </a:r>
            <a:r>
              <a:rPr lang="en-US" altLang="zh-CN" dirty="0"/>
              <a:t>)</a:t>
            </a:r>
            <a:r>
              <a:rPr lang="zh-CN" altLang="en-US" dirty="0"/>
              <a:t>上产生了大量的用户参与的、对于诸如人物、事件、产品等有价值的评论信息。这些评论信息表达了人们的各种情感色彩和情感倾向性，如喜、怒、哀、乐和批评、赞扬等。</a:t>
            </a:r>
            <a:endParaRPr lang="en-US" altLang="zh-CN" dirty="0"/>
          </a:p>
          <a:p>
            <a:pPr lvl="2"/>
            <a:r>
              <a:rPr lang="zh-CN" altLang="en-US" dirty="0"/>
              <a:t>潜在的用户可以通过浏览这些主观色彩的评论来了解大众舆论对于某一事件或产品的看法。</a:t>
            </a:r>
            <a:endParaRPr lang="en-US" altLang="zh-CN" dirty="0"/>
          </a:p>
          <a:p>
            <a:pPr lvl="1"/>
            <a:r>
              <a:rPr lang="zh-CN" altLang="en-US" dirty="0"/>
              <a:t>概念</a:t>
            </a:r>
            <a:endParaRPr lang="en-US" altLang="zh-CN" dirty="0"/>
          </a:p>
          <a:p>
            <a:pPr lvl="2"/>
            <a:r>
              <a:rPr lang="zh-CN" altLang="en-US" sz="1800" b="1" dirty="0"/>
              <a:t>情感分析</a:t>
            </a:r>
            <a:r>
              <a:rPr lang="zh-CN" altLang="en-US" sz="1800" dirty="0"/>
              <a:t>（</a:t>
            </a:r>
            <a:r>
              <a:rPr lang="en-US" altLang="zh-CN" sz="1800" dirty="0"/>
              <a:t>Sentiment analysis），</a:t>
            </a:r>
            <a:r>
              <a:rPr lang="zh-CN" altLang="en-US" sz="1800" dirty="0"/>
              <a:t>又称倾向性分析，意见抽取（</a:t>
            </a:r>
            <a:r>
              <a:rPr lang="en-US" altLang="zh-CN" sz="1800" dirty="0"/>
              <a:t>Opinion extraction），</a:t>
            </a:r>
            <a:r>
              <a:rPr lang="zh-CN" altLang="en-US" sz="1800" dirty="0"/>
              <a:t>意见挖掘（</a:t>
            </a:r>
            <a:r>
              <a:rPr lang="en-US" altLang="zh-CN" sz="1800" dirty="0"/>
              <a:t>Opinion mining），</a:t>
            </a:r>
            <a:r>
              <a:rPr lang="zh-CN" altLang="en-US" sz="1800" dirty="0"/>
              <a:t>情感挖掘（</a:t>
            </a:r>
            <a:r>
              <a:rPr lang="en-US" altLang="zh-CN" sz="1800" dirty="0"/>
              <a:t>Sentiment mining），</a:t>
            </a:r>
            <a:r>
              <a:rPr lang="zh-CN" altLang="en-US" sz="1800" dirty="0"/>
              <a:t>主观分析（</a:t>
            </a:r>
            <a:r>
              <a:rPr lang="en-US" altLang="zh-CN" sz="1800" dirty="0"/>
              <a:t>Subjectivity analysis），</a:t>
            </a:r>
            <a:r>
              <a:rPr lang="zh-CN" altLang="en-US" sz="1800" dirty="0"/>
              <a:t>它是对</a:t>
            </a:r>
            <a:r>
              <a:rPr lang="zh-CN" altLang="en-US" sz="1800" b="1" dirty="0"/>
              <a:t>带有情感色彩的主观性文本进行分析、处理、归纳和推理的过程。</a:t>
            </a:r>
            <a:endParaRPr lang="en-US" altLang="zh-CN" sz="1800" b="1" dirty="0"/>
          </a:p>
          <a:p>
            <a:pPr lvl="2"/>
            <a:r>
              <a:rPr lang="zh-CN" altLang="en-US" sz="1800" dirty="0"/>
              <a:t>如从评论文本中分析用户对“数码相机”的“变焦、价格、大小、重量、闪光、易用性”等属性的情感倾向。</a:t>
            </a:r>
            <a:br>
              <a:rPr kumimoji="1" lang="en" altLang="zh-CN"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2</a:t>
            </a:fld>
            <a:endParaRPr lang="en-US"/>
          </a:p>
        </p:txBody>
      </p:sp>
    </p:spTree>
    <p:extLst>
      <p:ext uri="{BB962C8B-B14F-4D97-AF65-F5344CB8AC3E}">
        <p14:creationId xmlns:p14="http://schemas.microsoft.com/office/powerpoint/2010/main" val="3122974854"/>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情感信息的检索与归纳</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fontScale="92500"/>
          </a:bodyPr>
          <a:lstStyle/>
          <a:p>
            <a:pPr lvl="1"/>
            <a:r>
              <a:rPr lang="zh-CN" altLang="en-US" b="1" dirty="0"/>
              <a:t>情感信息归纳</a:t>
            </a:r>
            <a:endParaRPr lang="en-US" altLang="zh-CN" b="1" dirty="0"/>
          </a:p>
          <a:p>
            <a:pPr lvl="2"/>
            <a:r>
              <a:rPr lang="zh-CN" altLang="en-US" dirty="0"/>
              <a:t>基于产品属性的情感文摘</a:t>
            </a:r>
            <a:endParaRPr lang="en-US" altLang="zh-CN" dirty="0"/>
          </a:p>
          <a:p>
            <a:pPr lvl="3"/>
            <a:r>
              <a:rPr lang="zh-CN" altLang="en-US" dirty="0"/>
              <a:t>产品属性特指在产品评论中的评价对象</a:t>
            </a:r>
            <a:r>
              <a:rPr lang="en-US" altLang="zh-CN" dirty="0"/>
              <a:t>,</a:t>
            </a:r>
            <a:r>
              <a:rPr lang="zh-CN" altLang="en-US" dirty="0"/>
              <a:t>如“相机质量”等。</a:t>
            </a:r>
            <a:endParaRPr lang="en-US" altLang="zh-CN" dirty="0"/>
          </a:p>
          <a:p>
            <a:pPr lvl="2"/>
            <a:r>
              <a:rPr lang="zh-CN" altLang="en-US" dirty="0"/>
              <a:t>三个步骤：</a:t>
            </a:r>
            <a:endParaRPr lang="en-US" altLang="zh-CN" dirty="0"/>
          </a:p>
          <a:p>
            <a:pPr lvl="3"/>
            <a:r>
              <a:rPr lang="zh-CN" altLang="en-US" dirty="0"/>
              <a:t> </a:t>
            </a:r>
            <a:r>
              <a:rPr lang="en-US" altLang="zh-CN" dirty="0"/>
              <a:t>(1) </a:t>
            </a:r>
            <a:r>
              <a:rPr lang="zh-CN" altLang="en-US" dirty="0"/>
              <a:t>识别出评论信息</a:t>
            </a:r>
            <a:r>
              <a:rPr lang="en-US" altLang="zh-CN" dirty="0"/>
              <a:t>(</a:t>
            </a:r>
            <a:r>
              <a:rPr lang="zh-CN" altLang="en-US" dirty="0"/>
              <a:t>句子或篇章</a:t>
            </a:r>
            <a:r>
              <a:rPr lang="en-US" altLang="zh-CN" dirty="0"/>
              <a:t>)</a:t>
            </a:r>
            <a:r>
              <a:rPr lang="zh-CN" altLang="en-US" dirty="0"/>
              <a:t>中的产品属性。即评价对象的识别；</a:t>
            </a:r>
            <a:endParaRPr lang="en-US" altLang="zh-CN" dirty="0"/>
          </a:p>
          <a:p>
            <a:pPr lvl="3"/>
            <a:r>
              <a:rPr lang="en-US" altLang="zh-CN" dirty="0"/>
              <a:t>(2) </a:t>
            </a:r>
            <a:r>
              <a:rPr lang="zh-CN" altLang="en-US" dirty="0"/>
              <a:t>抽取出描述产品属性的情感句，即针对产品的每一种属性，收集与其相关的所有的情感句；</a:t>
            </a:r>
            <a:endParaRPr lang="en-US" altLang="zh-CN" dirty="0"/>
          </a:p>
          <a:p>
            <a:pPr lvl="3"/>
            <a:r>
              <a:rPr lang="zh-CN" altLang="en-US" dirty="0"/>
              <a:t> </a:t>
            </a:r>
            <a:r>
              <a:rPr lang="en-US" altLang="zh-CN" dirty="0"/>
              <a:t>(3) </a:t>
            </a:r>
            <a:r>
              <a:rPr lang="zh-CN" altLang="en-US" dirty="0"/>
              <a:t>针对产品属性的每一个情感句，判断其情感倾向性。这个步骤类似于句子级的情感信息分类任务</a:t>
            </a:r>
            <a:endParaRPr lang="en-US" altLang="zh-CN" dirty="0"/>
          </a:p>
          <a:p>
            <a:pPr lvl="2"/>
            <a:r>
              <a:rPr lang="zh-CN" altLang="en-US" dirty="0"/>
              <a:t>结果：</a:t>
            </a:r>
            <a:endParaRPr lang="en-US" altLang="zh-CN" dirty="0"/>
          </a:p>
          <a:p>
            <a:pPr lvl="3"/>
            <a:r>
              <a:rPr lang="zh-CN" altLang="en-US" dirty="0"/>
              <a:t>针对产品的每一项属性列出用户的各种情感信息形成情感文摘供用户参考。还可将一些统计信息也罗列出来，方便用户对多种产品进行对比。如有的情感文摘将用户针对某一项属性的“支持”和“反对”情感句的个数列举出来。此外</a:t>
            </a:r>
            <a:r>
              <a:rPr lang="en-US" altLang="zh-CN" dirty="0"/>
              <a:t>,</a:t>
            </a:r>
            <a:r>
              <a:rPr lang="zh-CN" altLang="en-US" dirty="0"/>
              <a:t>还有情感文摘为每种产品计算推荐等级。</a:t>
            </a: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20</a:t>
            </a:fld>
            <a:endParaRPr lang="en-US"/>
          </a:p>
        </p:txBody>
      </p:sp>
      <p:pic>
        <p:nvPicPr>
          <p:cNvPr id="5" name="Picture 2">
            <a:extLst>
              <a:ext uri="{FF2B5EF4-FFF2-40B4-BE49-F238E27FC236}">
                <a16:creationId xmlns:a16="http://schemas.microsoft.com/office/drawing/2014/main" id="{04F00A49-1070-3321-A609-F2CFC38467F2}"/>
              </a:ext>
            </a:extLst>
          </p:cNvPr>
          <p:cNvPicPr>
            <a:picLocks noChangeAspect="1" noChangeArrowheads="1"/>
          </p:cNvPicPr>
          <p:nvPr/>
        </p:nvPicPr>
        <p:blipFill>
          <a:blip r:embed="rId2"/>
          <a:srcRect/>
          <a:stretch>
            <a:fillRect/>
          </a:stretch>
        </p:blipFill>
        <p:spPr bwMode="auto">
          <a:xfrm>
            <a:off x="4401430" y="528637"/>
            <a:ext cx="4255207" cy="1361948"/>
          </a:xfrm>
          <a:prstGeom prst="rect">
            <a:avLst/>
          </a:prstGeom>
          <a:noFill/>
          <a:ln w="9525">
            <a:noFill/>
            <a:miter lim="800000"/>
            <a:headEnd/>
            <a:tailEnd/>
          </a:ln>
          <a:effectLst/>
        </p:spPr>
      </p:pic>
    </p:spTree>
    <p:extLst>
      <p:ext uri="{BB962C8B-B14F-4D97-AF65-F5344CB8AC3E}">
        <p14:creationId xmlns:p14="http://schemas.microsoft.com/office/powerpoint/2010/main" val="1381045816"/>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情感分类</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en-US" altLang="zh-CN" dirty="0"/>
              <a:t>2.</a:t>
            </a:r>
            <a:r>
              <a:rPr lang="zh-CN" altLang="en-US" dirty="0"/>
              <a:t> 情感信息的检索与归纳</a:t>
            </a:r>
            <a:endParaRPr lang="en-US" altLang="zh-CN" dirty="0"/>
          </a:p>
          <a:p>
            <a:pPr lvl="2"/>
            <a:r>
              <a:rPr lang="zh-CN" altLang="en-US" b="1" dirty="0"/>
              <a:t>情感信息归纳</a:t>
            </a:r>
            <a:endParaRPr lang="en-US" altLang="zh-CN" b="1" dirty="0"/>
          </a:p>
          <a:p>
            <a:pPr lvl="3"/>
            <a:r>
              <a:rPr lang="en-US" altLang="zh-CN" b="1" dirty="0"/>
              <a:t> </a:t>
            </a:r>
            <a:r>
              <a:rPr lang="zh-CN" altLang="en-US" dirty="0"/>
              <a:t>基于情感标签的情感文摘</a:t>
            </a:r>
            <a:endParaRPr lang="en-US" altLang="zh-CN" dirty="0"/>
          </a:p>
          <a:p>
            <a:pPr lvl="4"/>
            <a:r>
              <a:rPr lang="zh-CN" altLang="en-US" dirty="0"/>
              <a:t>基于产品属性的情感文摘较为依赖情感分析的底层技术，且用户若想了解某一产品属性的具体情况仍需阅读大量标有“褒</a:t>
            </a:r>
            <a:r>
              <a:rPr lang="en-US" altLang="zh-CN" dirty="0"/>
              <a:t>/</a:t>
            </a:r>
            <a:r>
              <a:rPr lang="zh-CN" altLang="en-US" dirty="0"/>
              <a:t>贬”等情感类别的情感句，为了更便捷地为用户提供参考意见，基于情感标签的情感文摘应运而生。</a:t>
            </a:r>
            <a:endParaRPr lang="en-US" altLang="zh-CN" dirty="0"/>
          </a:p>
          <a:p>
            <a:pPr lvl="4"/>
            <a:r>
              <a:rPr lang="zh-CN" altLang="en-US" b="1" dirty="0"/>
              <a:t>存在一些问题</a:t>
            </a:r>
            <a:r>
              <a:rPr lang="zh-CN" altLang="en-US" dirty="0"/>
              <a:t>：</a:t>
            </a:r>
            <a:br>
              <a:rPr lang="en-US" altLang="zh-CN" dirty="0"/>
            </a:br>
            <a:r>
              <a:rPr lang="zh-CN" altLang="en-US" dirty="0"/>
              <a:t>用户写评论时非常随意，很有可能概括不全自己的评论；</a:t>
            </a:r>
            <a:br>
              <a:rPr lang="en-US" altLang="zh-CN" dirty="0"/>
            </a:br>
            <a:r>
              <a:rPr lang="zh-CN" altLang="en-US" dirty="0"/>
              <a:t>用户书写的评论用词较为丰富，不方便计算机自动对比两个相似产品。（自动生成标签）</a:t>
            </a:r>
            <a:br>
              <a:rPr lang="zh-CN" altLang="en-US"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21</a:t>
            </a:fld>
            <a:endParaRPr lang="en-US"/>
          </a:p>
        </p:txBody>
      </p:sp>
      <p:pic>
        <p:nvPicPr>
          <p:cNvPr id="6" name="图片 5">
            <a:extLst>
              <a:ext uri="{FF2B5EF4-FFF2-40B4-BE49-F238E27FC236}">
                <a16:creationId xmlns:a16="http://schemas.microsoft.com/office/drawing/2014/main" id="{715DA165-1F0F-855E-1AB5-CB266FE5237E}"/>
              </a:ext>
            </a:extLst>
          </p:cNvPr>
          <p:cNvPicPr>
            <a:picLocks noChangeAspect="1"/>
          </p:cNvPicPr>
          <p:nvPr/>
        </p:nvPicPr>
        <p:blipFill>
          <a:blip r:embed="rId2"/>
          <a:stretch>
            <a:fillRect/>
          </a:stretch>
        </p:blipFill>
        <p:spPr>
          <a:xfrm>
            <a:off x="1697196" y="1377442"/>
            <a:ext cx="6217920" cy="4050569"/>
          </a:xfrm>
          <a:prstGeom prst="rect">
            <a:avLst/>
          </a:prstGeom>
        </p:spPr>
      </p:pic>
    </p:spTree>
    <p:extLst>
      <p:ext uri="{BB962C8B-B14F-4D97-AF65-F5344CB8AC3E}">
        <p14:creationId xmlns:p14="http://schemas.microsoft.com/office/powerpoint/2010/main" val="15318783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xit" presetSubtype="21" fill="hold" nodeType="clickEffect">
                                  <p:stCondLst>
                                    <p:cond delay="0"/>
                                  </p:stCondLst>
                                  <p:childTnLst>
                                    <p:animEffect transition="out" filter="barn(inVertical)">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情感分析评测资源</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sz="1800" b="1" dirty="0"/>
              <a:t>情感分析的资源建设</a:t>
            </a:r>
            <a:br>
              <a:rPr lang="zh-CN" altLang="en-US" sz="1800" dirty="0"/>
            </a:br>
            <a:r>
              <a:rPr lang="en-US" altLang="zh-CN" sz="1800" dirty="0"/>
              <a:t>(1) </a:t>
            </a:r>
            <a:r>
              <a:rPr lang="zh-CN" altLang="en-US" sz="1800" dirty="0"/>
              <a:t>康奈尔</a:t>
            </a:r>
            <a:r>
              <a:rPr lang="en-US" altLang="zh-CN" sz="1800" dirty="0"/>
              <a:t>(Cornell)</a:t>
            </a:r>
            <a:r>
              <a:rPr lang="zh-CN" altLang="en-US" sz="1800" dirty="0"/>
              <a:t>大学提供的影评数据集</a:t>
            </a:r>
            <a:r>
              <a:rPr lang="en-US" altLang="zh-CN" sz="1800" dirty="0"/>
              <a:t>,</a:t>
            </a:r>
            <a:r>
              <a:rPr lang="zh-CN" altLang="en-US" sz="1800" b="1" dirty="0"/>
              <a:t>电影</a:t>
            </a:r>
            <a:r>
              <a:rPr lang="zh-CN" altLang="en-US" sz="1800" dirty="0"/>
              <a:t>评论</a:t>
            </a:r>
            <a:br>
              <a:rPr lang="zh-CN" altLang="en-US" sz="1800" dirty="0"/>
            </a:br>
            <a:r>
              <a:rPr lang="en-US" altLang="zh-CN" sz="1800" dirty="0"/>
              <a:t>(2) </a:t>
            </a:r>
            <a:r>
              <a:rPr lang="zh-CN" altLang="en-US" sz="1800" dirty="0"/>
              <a:t>伊利诺伊大学芝加哥分校提供的产品领域的评论语料</a:t>
            </a:r>
            <a:r>
              <a:rPr lang="en-US" altLang="zh-CN" sz="1800" dirty="0"/>
              <a:t>:</a:t>
            </a:r>
            <a:r>
              <a:rPr lang="zh-CN" altLang="en-US" sz="1800" dirty="0"/>
              <a:t>主要包括从亚马逊和 </a:t>
            </a:r>
            <a:r>
              <a:rPr lang="en-US" altLang="zh-CN" sz="1800" dirty="0" err="1"/>
              <a:t>Cnet</a:t>
            </a:r>
            <a:r>
              <a:rPr lang="en-US" altLang="zh-CN" sz="1800" dirty="0"/>
              <a:t> </a:t>
            </a:r>
            <a:r>
              <a:rPr lang="zh-CN" altLang="en-US" sz="1800" dirty="0"/>
              <a:t>下载的 </a:t>
            </a:r>
            <a:r>
              <a:rPr lang="en-US" altLang="zh-CN" sz="1800" dirty="0"/>
              <a:t>5 </a:t>
            </a:r>
            <a:r>
              <a:rPr lang="zh-CN" altLang="en-US" sz="1800" dirty="0"/>
              <a:t>种</a:t>
            </a:r>
            <a:r>
              <a:rPr lang="zh-CN" altLang="en-US" sz="1800" b="1" dirty="0"/>
              <a:t>电子产品</a:t>
            </a:r>
            <a:r>
              <a:rPr lang="zh-CN" altLang="en-US" sz="1800" dirty="0"/>
              <a:t>的网络评论</a:t>
            </a:r>
            <a:r>
              <a:rPr lang="en-US" altLang="zh-CN" sz="1800" dirty="0"/>
              <a:t>;</a:t>
            </a:r>
            <a:br>
              <a:rPr lang="en-US" altLang="zh-CN" sz="1800" dirty="0"/>
            </a:br>
            <a:r>
              <a:rPr lang="en-US" altLang="zh-CN" sz="1800" dirty="0"/>
              <a:t>(3) Wiebe </a:t>
            </a:r>
            <a:r>
              <a:rPr lang="zh-CN" altLang="en-US" sz="1800" dirty="0"/>
              <a:t>等人所开发的 </a:t>
            </a:r>
            <a:r>
              <a:rPr lang="en-US" altLang="zh-CN" sz="1800" dirty="0"/>
              <a:t>MPQA(multiple-perspective QA)</a:t>
            </a:r>
            <a:r>
              <a:rPr lang="zh-CN" altLang="en-US" sz="1800" dirty="0"/>
              <a:t>库</a:t>
            </a:r>
            <a:r>
              <a:rPr lang="en-US" altLang="zh-CN" sz="1800" dirty="0"/>
              <a:t>:</a:t>
            </a:r>
            <a:r>
              <a:rPr lang="zh-CN" altLang="en-US" sz="1800" dirty="0"/>
              <a:t>包含 </a:t>
            </a:r>
            <a:r>
              <a:rPr lang="en-US" altLang="zh-CN" sz="1800" dirty="0"/>
              <a:t>535 </a:t>
            </a:r>
            <a:r>
              <a:rPr lang="zh-CN" altLang="en-US" sz="1800" dirty="0"/>
              <a:t>篇不同视角的</a:t>
            </a:r>
            <a:r>
              <a:rPr lang="zh-CN" altLang="en-US" sz="1800" b="1" dirty="0"/>
              <a:t>新闻</a:t>
            </a:r>
            <a:r>
              <a:rPr lang="zh-CN" altLang="en-US" sz="1800" dirty="0"/>
              <a:t>评论</a:t>
            </a:r>
            <a:br>
              <a:rPr lang="zh-CN" altLang="en-US" sz="1800" dirty="0"/>
            </a:br>
            <a:r>
              <a:rPr lang="en-US" altLang="zh-CN" sz="1800" dirty="0"/>
              <a:t>(4) </a:t>
            </a:r>
            <a:r>
              <a:rPr lang="zh-CN" altLang="en-US" sz="1800" dirty="0"/>
              <a:t>麻省理工学院的 </a:t>
            </a:r>
            <a:r>
              <a:rPr lang="en-US" altLang="zh-CN" sz="1800" dirty="0" err="1"/>
              <a:t>Barzilay</a:t>
            </a:r>
            <a:r>
              <a:rPr lang="en-US" altLang="zh-CN" sz="1800" dirty="0"/>
              <a:t> </a:t>
            </a:r>
            <a:r>
              <a:rPr lang="zh-CN" altLang="en-US" sz="1800" dirty="0"/>
              <a:t>等人构建的多角度</a:t>
            </a:r>
            <a:r>
              <a:rPr lang="zh-CN" altLang="en-US" sz="1800" b="1" dirty="0"/>
              <a:t>餐馆</a:t>
            </a:r>
            <a:r>
              <a:rPr lang="zh-CN" altLang="en-US" sz="1800" dirty="0"/>
              <a:t>评论语料</a:t>
            </a:r>
            <a:r>
              <a:rPr lang="en-US" altLang="zh-CN" sz="1800" dirty="0"/>
              <a:t>;</a:t>
            </a:r>
            <a:br>
              <a:rPr lang="zh-CN" altLang="en-US" sz="1800" dirty="0"/>
            </a:br>
            <a:r>
              <a:rPr lang="en-US" altLang="zh-CN" sz="1800" dirty="0"/>
              <a:t>(5) </a:t>
            </a:r>
            <a:r>
              <a:rPr lang="zh-CN" altLang="en-US" sz="1800" dirty="0"/>
              <a:t>中国科学院计算技术研究所提供的较大规模的中文</a:t>
            </a:r>
            <a:r>
              <a:rPr lang="zh-CN" altLang="en-US" sz="1800" b="1" dirty="0"/>
              <a:t>酒店</a:t>
            </a:r>
            <a:r>
              <a:rPr lang="zh-CN" altLang="en-US" sz="1800" dirty="0"/>
              <a:t>评论语料</a:t>
            </a:r>
            <a:br>
              <a:rPr lang="zh-CN" altLang="en-US" sz="1800" dirty="0"/>
            </a:br>
            <a:br>
              <a:rPr lang="zh-CN" altLang="en-US" sz="1800" dirty="0"/>
            </a:br>
            <a:br>
              <a:rPr lang="zh-CN" altLang="en-US" sz="1800"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22</a:t>
            </a:fld>
            <a:endParaRPr lang="en-US"/>
          </a:p>
        </p:txBody>
      </p:sp>
    </p:spTree>
    <p:extLst>
      <p:ext uri="{BB962C8B-B14F-4D97-AF65-F5344CB8AC3E}">
        <p14:creationId xmlns:p14="http://schemas.microsoft.com/office/powerpoint/2010/main" val="1272942390"/>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情感分析评测资源</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b="1" dirty="0"/>
              <a:t>情感分析的词典资源</a:t>
            </a:r>
            <a:br>
              <a:rPr lang="zh-CN" altLang="en-US" dirty="0"/>
            </a:br>
            <a:r>
              <a:rPr lang="en-US" altLang="zh-CN" sz="1800" dirty="0"/>
              <a:t>(1) </a:t>
            </a:r>
            <a:r>
              <a:rPr lang="en-US" altLang="zh-CN" sz="1800" b="1" dirty="0"/>
              <a:t>GI</a:t>
            </a:r>
            <a:r>
              <a:rPr lang="en-US" altLang="zh-CN" sz="1800" dirty="0"/>
              <a:t>(general inquirer)</a:t>
            </a:r>
            <a:r>
              <a:rPr lang="zh-CN" altLang="en-US" sz="1800" dirty="0"/>
              <a:t>评价词词典收集了 </a:t>
            </a:r>
            <a:r>
              <a:rPr lang="en-US" altLang="zh-CN" sz="1800" dirty="0"/>
              <a:t>1 914 </a:t>
            </a:r>
            <a:r>
              <a:rPr lang="zh-CN" altLang="en-US" sz="1800" dirty="0"/>
              <a:t>个褒义词和 </a:t>
            </a:r>
            <a:r>
              <a:rPr lang="en-US" altLang="zh-CN" sz="1800" dirty="0"/>
              <a:t>2 293 </a:t>
            </a:r>
            <a:r>
              <a:rPr lang="zh-CN" altLang="en-US" sz="1800" dirty="0"/>
              <a:t>个贬义词，并为每个词语按照极性、强度、词性等打上不同的标签；</a:t>
            </a:r>
            <a:br>
              <a:rPr lang="en-US" altLang="zh-CN" sz="1800" dirty="0"/>
            </a:br>
            <a:r>
              <a:rPr lang="en-US" altLang="zh-CN" sz="1800" dirty="0"/>
              <a:t>(2) NTU </a:t>
            </a:r>
            <a:r>
              <a:rPr lang="zh-CN" altLang="en-US" sz="1800" dirty="0"/>
              <a:t>评价词词典</a:t>
            </a:r>
            <a:r>
              <a:rPr lang="en-US" altLang="zh-CN" sz="1800" dirty="0"/>
              <a:t>(</a:t>
            </a:r>
            <a:r>
              <a:rPr lang="zh-CN" altLang="en-US" sz="1800" dirty="0"/>
              <a:t>繁体中文</a:t>
            </a:r>
            <a:r>
              <a:rPr lang="en-US" altLang="zh-CN" sz="1800" dirty="0"/>
              <a:t>).</a:t>
            </a:r>
            <a:r>
              <a:rPr lang="zh-CN" altLang="en-US" sz="1800" dirty="0"/>
              <a:t>该词典由台湾大学收集</a:t>
            </a:r>
            <a:r>
              <a:rPr lang="en-US" altLang="zh-CN" sz="1800" dirty="0"/>
              <a:t>,</a:t>
            </a:r>
            <a:r>
              <a:rPr lang="zh-CN" altLang="en-US" sz="1800" dirty="0"/>
              <a:t>含有 </a:t>
            </a:r>
            <a:r>
              <a:rPr lang="en-US" altLang="zh-CN" sz="1800" dirty="0"/>
              <a:t>2 812 </a:t>
            </a:r>
            <a:r>
              <a:rPr lang="zh-CN" altLang="en-US" sz="1800" dirty="0"/>
              <a:t>个褒义词与 </a:t>
            </a:r>
            <a:r>
              <a:rPr lang="en-US" altLang="zh-CN" sz="1800" dirty="0"/>
              <a:t>8 276 </a:t>
            </a:r>
            <a:r>
              <a:rPr lang="zh-CN" altLang="en-US" sz="1800" dirty="0"/>
              <a:t>个贬义词；</a:t>
            </a:r>
            <a:br>
              <a:rPr lang="zh-CN" altLang="en-US" dirty="0"/>
            </a:br>
            <a:r>
              <a:rPr lang="en-US" altLang="zh-CN" sz="1800" dirty="0"/>
              <a:t>(3) </a:t>
            </a:r>
            <a:r>
              <a:rPr lang="zh-CN" altLang="en-US" sz="1800" dirty="0"/>
              <a:t>主观词词典，来自 </a:t>
            </a:r>
            <a:r>
              <a:rPr lang="en-US" altLang="zh-CN" sz="1800" dirty="0" err="1"/>
              <a:t>OpinionFinder</a:t>
            </a:r>
            <a:r>
              <a:rPr lang="en-US" altLang="zh-CN" sz="1800" dirty="0"/>
              <a:t> </a:t>
            </a:r>
            <a:r>
              <a:rPr lang="zh-CN" altLang="en-US" sz="1800" dirty="0"/>
              <a:t>系统。该词典含有</a:t>
            </a:r>
            <a:r>
              <a:rPr lang="en-US" altLang="zh-CN" sz="1800" dirty="0"/>
              <a:t>8 221 </a:t>
            </a:r>
            <a:r>
              <a:rPr lang="zh-CN" altLang="en-US" sz="1800" dirty="0"/>
              <a:t>个主观词</a:t>
            </a:r>
            <a:r>
              <a:rPr lang="en-US" altLang="zh-CN" sz="1800" dirty="0"/>
              <a:t>,</a:t>
            </a:r>
            <a:r>
              <a:rPr lang="zh-CN" altLang="en-US" sz="1800" dirty="0"/>
              <a:t>并为每个词语标注了词性、词性还原以及情感极性；</a:t>
            </a:r>
            <a:br>
              <a:rPr lang="en-US" altLang="zh-CN" sz="1800" dirty="0"/>
            </a:br>
            <a:r>
              <a:rPr lang="en-US" altLang="zh-CN" sz="1800" dirty="0"/>
              <a:t>(4) </a:t>
            </a:r>
            <a:r>
              <a:rPr lang="en-US" altLang="zh-CN" sz="1800" dirty="0" err="1"/>
              <a:t>HowNet</a:t>
            </a:r>
            <a:r>
              <a:rPr lang="en-US" altLang="zh-CN" sz="1800" dirty="0"/>
              <a:t> </a:t>
            </a:r>
            <a:r>
              <a:rPr lang="zh-CN" altLang="en-US" sz="1800" dirty="0"/>
              <a:t>评价词词典，该词典包含 </a:t>
            </a:r>
            <a:r>
              <a:rPr lang="en-US" altLang="zh-CN" sz="1800" dirty="0"/>
              <a:t>9 193 </a:t>
            </a:r>
            <a:r>
              <a:rPr lang="zh-CN" altLang="en-US" sz="1800" dirty="0"/>
              <a:t>个中文评价词语</a:t>
            </a:r>
            <a:r>
              <a:rPr lang="en-US" altLang="zh-CN" sz="1800" dirty="0"/>
              <a:t>/</a:t>
            </a:r>
            <a:r>
              <a:rPr lang="zh-CN" altLang="en-US" sz="1800" dirty="0"/>
              <a:t>短语</a:t>
            </a:r>
            <a:r>
              <a:rPr lang="en-US" altLang="zh-CN" sz="1800" dirty="0"/>
              <a:t>,9 142 </a:t>
            </a:r>
            <a:r>
              <a:rPr lang="zh-CN" altLang="en-US" sz="1800" dirty="0"/>
              <a:t>个英文评价词语</a:t>
            </a:r>
            <a:r>
              <a:rPr lang="en-US" altLang="zh-CN" sz="1800" dirty="0"/>
              <a:t>/</a:t>
            </a:r>
            <a:r>
              <a:rPr lang="zh-CN" altLang="en-US" sz="1800" dirty="0"/>
              <a:t>短语，并被分为褒贬两类</a:t>
            </a:r>
            <a:br>
              <a:rPr lang="zh-CN" altLang="en-US" sz="1800" dirty="0"/>
            </a:br>
            <a:br>
              <a:rPr lang="zh-CN" altLang="en-US" sz="1800" dirty="0"/>
            </a:br>
            <a:br>
              <a:rPr lang="zh-CN" altLang="en-US" sz="1800"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23</a:t>
            </a:fld>
            <a:endParaRPr lang="en-US"/>
          </a:p>
        </p:txBody>
      </p:sp>
    </p:spTree>
    <p:extLst>
      <p:ext uri="{BB962C8B-B14F-4D97-AF65-F5344CB8AC3E}">
        <p14:creationId xmlns:p14="http://schemas.microsoft.com/office/powerpoint/2010/main" val="4167685472"/>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大模型情感分析</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fontScale="85000" lnSpcReduction="20000"/>
          </a:bodyPr>
          <a:lstStyle/>
          <a:p>
            <a:pPr lvl="1"/>
            <a:r>
              <a:rPr lang="en" altLang="zh-CN" sz="1800" dirty="0"/>
              <a:t>prompts = {</a:t>
            </a:r>
          </a:p>
          <a:p>
            <a:pPr marL="0" lvl="1" indent="0">
              <a:buNone/>
            </a:pPr>
            <a:r>
              <a:rPr lang="en" altLang="zh-CN" sz="1800" dirty="0"/>
              <a:t>"</a:t>
            </a:r>
            <a:r>
              <a:rPr lang="en" altLang="zh-CN" sz="1800" dirty="0" err="1"/>
              <a:t>nlpcc</a:t>
            </a:r>
            <a:r>
              <a:rPr lang="en" altLang="zh-CN" sz="1800" dirty="0"/>
              <a:t>":"</a:t>
            </a:r>
            <a:r>
              <a:rPr lang="zh-CN" altLang="en-US" sz="1800" dirty="0"/>
              <a:t>作为一个专业的文本数据分析师，请分析给定文本的情绪类别并确保分析结果的稳定性，并从以下八种情绪中选择一种：愤怒、厌恶、害怕、高兴、喜欢、悲伤、惊讶、中性。具体结果以</a:t>
            </a:r>
            <a:r>
              <a:rPr lang="en" altLang="zh-CN" sz="1800" dirty="0"/>
              <a:t>JSON</a:t>
            </a:r>
            <a:r>
              <a:rPr lang="zh-CN" altLang="en-US" sz="1800" dirty="0"/>
              <a:t>形式表示。文本：</a:t>
            </a:r>
            <a:r>
              <a:rPr lang="en-US" altLang="zh-CN" sz="1800" dirty="0"/>
              <a:t>",</a:t>
            </a:r>
          </a:p>
          <a:p>
            <a:pPr lvl="1"/>
            <a:endParaRPr lang="en-US" altLang="zh-CN" sz="1800" dirty="0"/>
          </a:p>
          <a:p>
            <a:pPr marL="0" lvl="1" indent="0">
              <a:buNone/>
            </a:pPr>
            <a:r>
              <a:rPr lang="en-US" altLang="zh-CN" sz="1800" dirty="0"/>
              <a:t>"</a:t>
            </a:r>
            <a:r>
              <a:rPr lang="en" altLang="zh-CN" sz="1800" dirty="0" err="1"/>
              <a:t>smp</a:t>
            </a:r>
            <a:r>
              <a:rPr lang="en" altLang="zh-CN" sz="1800" dirty="0"/>
              <a:t>":"</a:t>
            </a:r>
            <a:r>
              <a:rPr lang="zh-CN" altLang="en-US" sz="1800" dirty="0"/>
              <a:t>作为一个专业的文本数据分析师，请分析给定文本的情感类别并确保分析结果的稳定性，从以下六种情绪中选择一个：中性、高兴、愤怒、害怕、悲伤、惊讶。具体结果以</a:t>
            </a:r>
            <a:r>
              <a:rPr lang="en" altLang="zh-CN" sz="1800" dirty="0"/>
              <a:t>JSON</a:t>
            </a:r>
            <a:r>
              <a:rPr lang="zh-CN" altLang="en-US" sz="1800" dirty="0"/>
              <a:t>形式表示。文本：</a:t>
            </a:r>
            <a:r>
              <a:rPr lang="en-US" altLang="zh-CN" sz="1800" dirty="0"/>
              <a:t>",</a:t>
            </a:r>
          </a:p>
          <a:p>
            <a:pPr marL="0" lvl="1" indent="0">
              <a:buNone/>
            </a:pPr>
            <a:endParaRPr lang="en-US" altLang="zh-CN" sz="1800" dirty="0"/>
          </a:p>
          <a:p>
            <a:pPr marL="0" lvl="1" indent="0">
              <a:buNone/>
            </a:pPr>
            <a:r>
              <a:rPr lang="en-US" altLang="zh-CN" sz="1800" dirty="0"/>
              <a:t>"</a:t>
            </a:r>
            <a:r>
              <a:rPr lang="en" altLang="zh-CN" sz="1800" dirty="0"/>
              <a:t>asap":"</a:t>
            </a:r>
            <a:r>
              <a:rPr lang="zh-CN" altLang="en-US" sz="1800" dirty="0"/>
              <a:t>作为专业的文本数据分析专家，请针对给定的评论做出方面级的情感分析并确保分析结果的稳定性，需要给出</a:t>
            </a:r>
            <a:r>
              <a:rPr lang="en-US" altLang="zh-CN" sz="1800" dirty="0"/>
              <a:t>18</a:t>
            </a:r>
            <a:r>
              <a:rPr lang="zh-CN" altLang="en-US" sz="1800" dirty="0"/>
              <a:t>个方面的情感效价，这</a:t>
            </a:r>
            <a:r>
              <a:rPr lang="en-US" altLang="zh-CN" sz="1800" dirty="0"/>
              <a:t>18</a:t>
            </a:r>
            <a:r>
              <a:rPr lang="zh-CN" altLang="en-US" sz="1800" dirty="0"/>
              <a:t>个方面分别是：交通方便、位于商圈附近、是否容易寻找、排队时间、服务人员态度、停车方便、点菜</a:t>
            </a:r>
            <a:r>
              <a:rPr lang="en-US" altLang="zh-CN" sz="1800" dirty="0"/>
              <a:t>/</a:t>
            </a:r>
            <a:r>
              <a:rPr lang="zh-CN" altLang="en-US" sz="1800" dirty="0"/>
              <a:t>上菜速度、价格水平、性价比、折扣力度、装修、噪杂情况、就餐空间、卫生情况、菜品分量、菜品口味、菜品卖相、菜品推荐程度；以上每个方面的情感效价均从四个选项中选择一个：</a:t>
            </a:r>
            <a:r>
              <a:rPr lang="en-US" altLang="zh-CN" sz="1800" dirty="0"/>
              <a:t>1</a:t>
            </a:r>
            <a:r>
              <a:rPr lang="zh-CN" altLang="en-US" sz="1800" dirty="0"/>
              <a:t>代表正向情绪，</a:t>
            </a:r>
            <a:r>
              <a:rPr lang="en-US" altLang="zh-CN" sz="1800" dirty="0"/>
              <a:t>0</a:t>
            </a:r>
            <a:r>
              <a:rPr lang="zh-CN" altLang="en-US" sz="1800" dirty="0"/>
              <a:t>代表中性，</a:t>
            </a:r>
            <a:r>
              <a:rPr lang="en-US" altLang="zh-CN" sz="1800" dirty="0"/>
              <a:t>-1</a:t>
            </a:r>
            <a:r>
              <a:rPr lang="zh-CN" altLang="en-US" sz="1800" dirty="0"/>
              <a:t>代表负向情绪，</a:t>
            </a:r>
            <a:r>
              <a:rPr lang="en-US" altLang="zh-CN" sz="1800" dirty="0"/>
              <a:t>-2</a:t>
            </a:r>
            <a:r>
              <a:rPr lang="zh-CN" altLang="en-US" sz="1800" dirty="0"/>
              <a:t>代表评论内容不涉及该方面。具体结果以</a:t>
            </a:r>
            <a:r>
              <a:rPr lang="en" altLang="zh-CN" sz="1800" dirty="0"/>
              <a:t>JSON</a:t>
            </a:r>
            <a:r>
              <a:rPr lang="zh-CN" altLang="en-US" sz="1800" dirty="0"/>
              <a:t>形式表示。文本：</a:t>
            </a:r>
            <a:r>
              <a:rPr lang="en-US" altLang="zh-CN" sz="1800" dirty="0"/>
              <a:t>”</a:t>
            </a:r>
          </a:p>
          <a:p>
            <a:pPr marL="0" lvl="1" indent="0">
              <a:buNone/>
            </a:pPr>
            <a:r>
              <a:rPr lang="en-US" altLang="zh-CN" sz="1800" dirty="0"/>
              <a:t>}</a:t>
            </a:r>
          </a:p>
          <a:p>
            <a:pPr marL="0" lvl="1" indent="0">
              <a:buNone/>
            </a:pPr>
            <a:br>
              <a:rPr lang="zh-CN" altLang="en-US" sz="1800" dirty="0"/>
            </a:br>
            <a:br>
              <a:rPr lang="zh-CN" altLang="en-US" sz="1800"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24</a:t>
            </a:fld>
            <a:endParaRPr lang="en-US"/>
          </a:p>
        </p:txBody>
      </p:sp>
    </p:spTree>
    <p:extLst>
      <p:ext uri="{BB962C8B-B14F-4D97-AF65-F5344CB8AC3E}">
        <p14:creationId xmlns:p14="http://schemas.microsoft.com/office/powerpoint/2010/main" val="888074127"/>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机器可读的语义表示方法</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en" altLang="zh-CN" dirty="0"/>
              <a:t>WordNet</a:t>
            </a:r>
            <a:r>
              <a:rPr lang="zh-CN" altLang="en" dirty="0"/>
              <a:t>，</a:t>
            </a:r>
            <a:r>
              <a:rPr lang="en" altLang="zh-CN" dirty="0"/>
              <a:t>https://</a:t>
            </a:r>
            <a:r>
              <a:rPr lang="en" altLang="zh-CN" dirty="0" err="1"/>
              <a:t>www.nltk.org</a:t>
            </a:r>
            <a:r>
              <a:rPr lang="en" altLang="zh-CN" dirty="0"/>
              <a:t>/</a:t>
            </a:r>
            <a:r>
              <a:rPr lang="en" altLang="zh-CN" dirty="0" err="1"/>
              <a:t>howto</a:t>
            </a:r>
            <a:r>
              <a:rPr lang="en" altLang="zh-CN" dirty="0"/>
              <a:t>/</a:t>
            </a:r>
            <a:r>
              <a:rPr lang="en" altLang="zh-CN" dirty="0" err="1"/>
              <a:t>wordnet.html</a:t>
            </a:r>
            <a:endParaRPr lang="en" altLang="zh-CN" dirty="0"/>
          </a:p>
          <a:p>
            <a:pPr lvl="2"/>
            <a:r>
              <a:rPr lang="zh-CN" altLang="en-US" dirty="0"/>
              <a:t>同义词集（</a:t>
            </a:r>
            <a:r>
              <a:rPr lang="en-US" altLang="zh-CN" dirty="0"/>
              <a:t>synonym set</a:t>
            </a:r>
            <a:r>
              <a:rPr lang="zh-CN" altLang="en-US" dirty="0"/>
              <a:t>）</a:t>
            </a:r>
            <a:endParaRPr lang="en-US" altLang="zh-CN" dirty="0"/>
          </a:p>
          <a:p>
            <a:pPr marL="0" marR="0" lvl="1" indent="0" algn="l" defTabSz="457200" rtl="0" eaLnBrk="1" fontAlgn="auto" latinLnBrk="0" hangingPunct="1">
              <a:lnSpc>
                <a:spcPct val="100000"/>
              </a:lnSpc>
              <a:spcBef>
                <a:spcPct val="20000"/>
              </a:spcBef>
              <a:spcAft>
                <a:spcPts val="0"/>
              </a:spcAft>
              <a:buClr>
                <a:srgbClr val="8C1515"/>
              </a:buClr>
              <a:buSzTx/>
              <a:buNone/>
              <a:tabLst/>
              <a:defRPr/>
            </a:pPr>
            <a:br>
              <a:rPr kumimoji="1" lang="en" altLang="zh-CN"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25</a:t>
            </a:fld>
            <a:endParaRPr lang="en-US"/>
          </a:p>
        </p:txBody>
      </p:sp>
      <p:pic>
        <p:nvPicPr>
          <p:cNvPr id="5" name="图片 4">
            <a:extLst>
              <a:ext uri="{FF2B5EF4-FFF2-40B4-BE49-F238E27FC236}">
                <a16:creationId xmlns:a16="http://schemas.microsoft.com/office/drawing/2014/main" id="{C5A03A0E-2747-4B92-C352-E789EACA987A}"/>
              </a:ext>
            </a:extLst>
          </p:cNvPr>
          <p:cNvPicPr>
            <a:picLocks noChangeAspect="1"/>
          </p:cNvPicPr>
          <p:nvPr/>
        </p:nvPicPr>
        <p:blipFill>
          <a:blip r:embed="rId2"/>
          <a:stretch>
            <a:fillRect/>
          </a:stretch>
        </p:blipFill>
        <p:spPr>
          <a:xfrm>
            <a:off x="1212782" y="1648896"/>
            <a:ext cx="6235090" cy="1199625"/>
          </a:xfrm>
          <a:prstGeom prst="rect">
            <a:avLst/>
          </a:prstGeom>
        </p:spPr>
      </p:pic>
      <p:pic>
        <p:nvPicPr>
          <p:cNvPr id="6" name="图片 5">
            <a:extLst>
              <a:ext uri="{FF2B5EF4-FFF2-40B4-BE49-F238E27FC236}">
                <a16:creationId xmlns:a16="http://schemas.microsoft.com/office/drawing/2014/main" id="{BDD360BE-987F-E082-EC4C-4DE993F9CA4C}"/>
              </a:ext>
            </a:extLst>
          </p:cNvPr>
          <p:cNvPicPr>
            <a:picLocks noChangeAspect="1"/>
          </p:cNvPicPr>
          <p:nvPr/>
        </p:nvPicPr>
        <p:blipFill>
          <a:blip r:embed="rId3"/>
          <a:stretch>
            <a:fillRect/>
          </a:stretch>
        </p:blipFill>
        <p:spPr>
          <a:xfrm>
            <a:off x="2194745" y="2848521"/>
            <a:ext cx="4271164" cy="2825461"/>
          </a:xfrm>
          <a:prstGeom prst="rect">
            <a:avLst/>
          </a:prstGeom>
        </p:spPr>
      </p:pic>
    </p:spTree>
    <p:extLst>
      <p:ext uri="{BB962C8B-B14F-4D97-AF65-F5344CB8AC3E}">
        <p14:creationId xmlns:p14="http://schemas.microsoft.com/office/powerpoint/2010/main" val="2798312067"/>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机器可读的语义表示方法</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en" altLang="zh-CN" dirty="0"/>
              <a:t>WordNet</a:t>
            </a:r>
            <a:r>
              <a:rPr lang="zh-CN" altLang="en" dirty="0"/>
              <a:t>，</a:t>
            </a:r>
            <a:r>
              <a:rPr lang="en" altLang="zh-CN" dirty="0"/>
              <a:t>https://</a:t>
            </a:r>
            <a:r>
              <a:rPr lang="en" altLang="zh-CN" dirty="0" err="1"/>
              <a:t>www.nltk.org</a:t>
            </a:r>
            <a:r>
              <a:rPr lang="en" altLang="zh-CN" dirty="0"/>
              <a:t>/</a:t>
            </a:r>
            <a:r>
              <a:rPr lang="en" altLang="zh-CN" dirty="0" err="1"/>
              <a:t>howto</a:t>
            </a:r>
            <a:r>
              <a:rPr lang="en" altLang="zh-CN" dirty="0"/>
              <a:t>/</a:t>
            </a:r>
            <a:r>
              <a:rPr lang="en" altLang="zh-CN" dirty="0" err="1"/>
              <a:t>wordnet.html</a:t>
            </a:r>
            <a:endParaRPr lang="en" altLang="zh-CN" dirty="0"/>
          </a:p>
          <a:p>
            <a:pPr lvl="2"/>
            <a:r>
              <a:rPr lang="zh-CN" altLang="en-US" dirty="0"/>
              <a:t>上位关系集（</a:t>
            </a:r>
            <a:r>
              <a:rPr lang="en-US" altLang="zh-CN" dirty="0"/>
              <a:t>hypernyms</a:t>
            </a:r>
            <a:r>
              <a:rPr lang="zh-CN" altLang="en-US" dirty="0"/>
              <a:t>），</a:t>
            </a:r>
            <a:r>
              <a:rPr lang="en-US" altLang="zh-CN" dirty="0"/>
              <a:t>“is-a”</a:t>
            </a:r>
          </a:p>
          <a:p>
            <a:pPr marL="0" marR="0" lvl="1" indent="0" algn="l" defTabSz="457200" rtl="0" eaLnBrk="1" fontAlgn="auto" latinLnBrk="0" hangingPunct="1">
              <a:lnSpc>
                <a:spcPct val="100000"/>
              </a:lnSpc>
              <a:spcBef>
                <a:spcPct val="20000"/>
              </a:spcBef>
              <a:spcAft>
                <a:spcPts val="0"/>
              </a:spcAft>
              <a:buClr>
                <a:srgbClr val="8C1515"/>
              </a:buClr>
              <a:buSzTx/>
              <a:buNone/>
              <a:tabLst/>
              <a:defRPr/>
            </a:pPr>
            <a:br>
              <a:rPr kumimoji="1" lang="en" altLang="zh-CN"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26</a:t>
            </a:fld>
            <a:endParaRPr lang="en-US"/>
          </a:p>
        </p:txBody>
      </p:sp>
      <p:pic>
        <p:nvPicPr>
          <p:cNvPr id="7" name="图片 6">
            <a:extLst>
              <a:ext uri="{FF2B5EF4-FFF2-40B4-BE49-F238E27FC236}">
                <a16:creationId xmlns:a16="http://schemas.microsoft.com/office/drawing/2014/main" id="{1AFADE0A-DB39-D684-5C10-9F8F24925E51}"/>
              </a:ext>
            </a:extLst>
          </p:cNvPr>
          <p:cNvPicPr>
            <a:picLocks noChangeAspect="1"/>
          </p:cNvPicPr>
          <p:nvPr/>
        </p:nvPicPr>
        <p:blipFill>
          <a:blip r:embed="rId2"/>
          <a:stretch>
            <a:fillRect/>
          </a:stretch>
        </p:blipFill>
        <p:spPr>
          <a:xfrm>
            <a:off x="1397368" y="1643714"/>
            <a:ext cx="3319012" cy="953039"/>
          </a:xfrm>
          <a:prstGeom prst="rect">
            <a:avLst/>
          </a:prstGeom>
        </p:spPr>
      </p:pic>
      <p:pic>
        <p:nvPicPr>
          <p:cNvPr id="8" name="图片 7">
            <a:extLst>
              <a:ext uri="{FF2B5EF4-FFF2-40B4-BE49-F238E27FC236}">
                <a16:creationId xmlns:a16="http://schemas.microsoft.com/office/drawing/2014/main" id="{34B124A8-280B-4A6E-3B46-552BE46AF317}"/>
              </a:ext>
            </a:extLst>
          </p:cNvPr>
          <p:cNvPicPr>
            <a:picLocks noChangeAspect="1"/>
          </p:cNvPicPr>
          <p:nvPr/>
        </p:nvPicPr>
        <p:blipFill>
          <a:blip r:embed="rId3"/>
          <a:stretch>
            <a:fillRect/>
          </a:stretch>
        </p:blipFill>
        <p:spPr>
          <a:xfrm>
            <a:off x="1491915" y="2543744"/>
            <a:ext cx="3224465" cy="2999503"/>
          </a:xfrm>
          <a:prstGeom prst="rect">
            <a:avLst/>
          </a:prstGeom>
        </p:spPr>
      </p:pic>
    </p:spTree>
    <p:extLst>
      <p:ext uri="{BB962C8B-B14F-4D97-AF65-F5344CB8AC3E}">
        <p14:creationId xmlns:p14="http://schemas.microsoft.com/office/powerpoint/2010/main" val="4197877527"/>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机器可读的语义表示方法</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14:m>
                  <m:oMath xmlns:m="http://schemas.openxmlformats.org/officeDocument/2006/math">
                    <m:r>
                      <m:rPr>
                        <m:sty m:val="p"/>
                      </m:rPr>
                      <a:rPr lang="en-US" altLang="zh-CN" i="1" dirty="0" smtClean="0">
                        <a:latin typeface="Cambria Math" panose="02040503050406030204" pitchFamily="18" charset="0"/>
                      </a:rPr>
                      <m:t>How</m:t>
                    </m:r>
                  </m:oMath>
                </a14:m>
                <a:r>
                  <a:rPr lang="en-US" altLang="zh-CN" dirty="0"/>
                  <a:t>Net</a:t>
                </a:r>
              </a:p>
              <a:p>
                <a:pPr lvl="2"/>
                <a:r>
                  <a:rPr lang="zh-CN" altLang="en-US" dirty="0"/>
                  <a:t>基于义原的语言知识库，</a:t>
                </a:r>
                <a:r>
                  <a:rPr lang="en-US" altLang="zh-CN" sz="1800" dirty="0"/>
                  <a:t>https://</a:t>
                </a:r>
                <a:r>
                  <a:rPr lang="en-US" altLang="zh-CN" sz="1800" dirty="0" err="1"/>
                  <a:t>github.com</a:t>
                </a:r>
                <a:r>
                  <a:rPr lang="en-US" altLang="zh-CN" sz="1800" dirty="0"/>
                  <a:t>/</a:t>
                </a:r>
                <a:r>
                  <a:rPr lang="en-US" altLang="zh-CN" sz="1800" dirty="0" err="1"/>
                  <a:t>thunlp</a:t>
                </a:r>
                <a:r>
                  <a:rPr lang="en-US" altLang="zh-CN" sz="1800" dirty="0"/>
                  <a:t>/</a:t>
                </a:r>
                <a:r>
                  <a:rPr lang="en-US" altLang="zh-CN" sz="1800" dirty="0" err="1"/>
                  <a:t>OpenHowNet</a:t>
                </a:r>
                <a:endParaRPr lang="zh-CN" altLang="en-US" sz="1800" dirty="0"/>
              </a:p>
              <a:p>
                <a:pPr marL="0" marR="0" lvl="1" indent="0" algn="l" defTabSz="457200" rtl="0" eaLnBrk="1" fontAlgn="auto" latinLnBrk="0" hangingPunct="1">
                  <a:lnSpc>
                    <a:spcPct val="100000"/>
                  </a:lnSpc>
                  <a:spcBef>
                    <a:spcPct val="20000"/>
                  </a:spcBef>
                  <a:spcAft>
                    <a:spcPts val="0"/>
                  </a:spcAft>
                  <a:buClr>
                    <a:srgbClr val="8C1515"/>
                  </a:buClr>
                  <a:buSzTx/>
                  <a:buNone/>
                  <a:tabLst/>
                  <a:defRPr/>
                </a:pPr>
                <a:br>
                  <a:rPr kumimoji="1" lang="en" altLang="zh-CN" dirty="0"/>
                </a:br>
                <a:endParaRPr kumimoji="1"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60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27</a:t>
            </a:fld>
            <a:endParaRPr lang="en-US"/>
          </a:p>
        </p:txBody>
      </p:sp>
      <p:pic>
        <p:nvPicPr>
          <p:cNvPr id="5" name="图片 4">
            <a:extLst>
              <a:ext uri="{FF2B5EF4-FFF2-40B4-BE49-F238E27FC236}">
                <a16:creationId xmlns:a16="http://schemas.microsoft.com/office/drawing/2014/main" id="{20312D58-B476-3C63-FF24-F73529FA0E56}"/>
              </a:ext>
            </a:extLst>
          </p:cNvPr>
          <p:cNvPicPr>
            <a:picLocks noChangeAspect="1"/>
          </p:cNvPicPr>
          <p:nvPr/>
        </p:nvPicPr>
        <p:blipFill>
          <a:blip r:embed="rId3"/>
          <a:stretch>
            <a:fillRect/>
          </a:stretch>
        </p:blipFill>
        <p:spPr>
          <a:xfrm>
            <a:off x="487362" y="1627739"/>
            <a:ext cx="4362546" cy="2792226"/>
          </a:xfrm>
          <a:prstGeom prst="rect">
            <a:avLst/>
          </a:prstGeom>
        </p:spPr>
      </p:pic>
      <p:pic>
        <p:nvPicPr>
          <p:cNvPr id="6" name="图片 5">
            <a:extLst>
              <a:ext uri="{FF2B5EF4-FFF2-40B4-BE49-F238E27FC236}">
                <a16:creationId xmlns:a16="http://schemas.microsoft.com/office/drawing/2014/main" id="{035871FC-5D13-04B8-46BE-C58E5FBEEB83}"/>
              </a:ext>
            </a:extLst>
          </p:cNvPr>
          <p:cNvPicPr>
            <a:picLocks noChangeAspect="1"/>
          </p:cNvPicPr>
          <p:nvPr/>
        </p:nvPicPr>
        <p:blipFill>
          <a:blip r:embed="rId4"/>
          <a:stretch>
            <a:fillRect/>
          </a:stretch>
        </p:blipFill>
        <p:spPr>
          <a:xfrm>
            <a:off x="3552203" y="3106882"/>
            <a:ext cx="5572748" cy="2414025"/>
          </a:xfrm>
          <a:prstGeom prst="rect">
            <a:avLst/>
          </a:prstGeom>
        </p:spPr>
      </p:pic>
    </p:spTree>
    <p:extLst>
      <p:ext uri="{BB962C8B-B14F-4D97-AF65-F5344CB8AC3E}">
        <p14:creationId xmlns:p14="http://schemas.microsoft.com/office/powerpoint/2010/main" val="1696807735"/>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语义词典的局限性</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作为语言知识库价值很大，单对语义细节的表示能力不强</a:t>
            </a:r>
            <a:endParaRPr lang="en-US" altLang="zh-CN" dirty="0"/>
          </a:p>
          <a:p>
            <a:pPr lvl="2"/>
            <a:r>
              <a:rPr lang="en-US" altLang="zh-CN" dirty="0"/>
              <a:t>WordNet</a:t>
            </a:r>
            <a:r>
              <a:rPr lang="zh-CN" altLang="en-US" dirty="0"/>
              <a:t>中</a:t>
            </a:r>
            <a:r>
              <a:rPr lang="en-US" altLang="zh-CN" dirty="0"/>
              <a:t>”proficient”</a:t>
            </a:r>
            <a:r>
              <a:rPr lang="zh-CN" altLang="en-US" dirty="0"/>
              <a:t>和</a:t>
            </a:r>
            <a:r>
              <a:rPr lang="en-US" altLang="zh-CN" dirty="0"/>
              <a:t>”good”</a:t>
            </a:r>
            <a:r>
              <a:rPr lang="zh-CN" altLang="en-US" dirty="0"/>
              <a:t>是同义词，但实际上，只在某些语言场景中两者才是同义词。</a:t>
            </a:r>
            <a:endParaRPr lang="en-US" altLang="zh-CN" dirty="0"/>
          </a:p>
          <a:p>
            <a:pPr lvl="1"/>
            <a:r>
              <a:rPr lang="zh-CN" altLang="en-US" dirty="0"/>
              <a:t>难以覆盖词汇产生的新语义</a:t>
            </a:r>
          </a:p>
          <a:p>
            <a:pPr lvl="2"/>
            <a:r>
              <a:rPr lang="zh-CN" altLang="en-US" dirty="0"/>
              <a:t>如“大模型”，“</a:t>
            </a:r>
            <a:r>
              <a:rPr lang="en-US" altLang="zh-CN" dirty="0" err="1"/>
              <a:t>ChatGPT</a:t>
            </a:r>
            <a:r>
              <a:rPr lang="zh-CN" altLang="en-US" dirty="0"/>
              <a:t>”</a:t>
            </a:r>
          </a:p>
          <a:p>
            <a:pPr lvl="1"/>
            <a:r>
              <a:rPr lang="zh-CN" altLang="en-US" dirty="0"/>
              <a:t>存在一定的主观性</a:t>
            </a:r>
          </a:p>
          <a:p>
            <a:pPr lvl="2"/>
            <a:r>
              <a:rPr lang="zh-CN" altLang="en-US" dirty="0"/>
              <a:t>需要人工创建和调整</a:t>
            </a:r>
            <a:br>
              <a:rPr kumimoji="1" lang="en" altLang="zh-CN"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28</a:t>
            </a:fld>
            <a:endParaRPr lang="en-US"/>
          </a:p>
        </p:txBody>
      </p:sp>
    </p:spTree>
    <p:extLst>
      <p:ext uri="{BB962C8B-B14F-4D97-AF65-F5344CB8AC3E}">
        <p14:creationId xmlns:p14="http://schemas.microsoft.com/office/powerpoint/2010/main" val="2030624726"/>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向量表示</a:t>
            </a:r>
            <a:r>
              <a:rPr lang="en-US" altLang="zh-CN" dirty="0"/>
              <a:t>-</a:t>
            </a:r>
            <a:r>
              <a:rPr lang="en-US" altLang="zh-CN" dirty="0" err="1"/>
              <a:t>onehot</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把词当初离散的符号</a:t>
            </a:r>
            <a:endParaRPr lang="en-US" altLang="zh-CN" dirty="0"/>
          </a:p>
          <a:p>
            <a:pPr lvl="2"/>
            <a:r>
              <a:rPr lang="zh-CN" altLang="en-US" dirty="0"/>
              <a:t>如对于</a:t>
            </a:r>
            <a:r>
              <a:rPr lang="en-US" altLang="zh-CN" dirty="0"/>
              <a:t>hotel</a:t>
            </a:r>
            <a:r>
              <a:rPr lang="zh-CN" altLang="en-US" dirty="0"/>
              <a:t>，</a:t>
            </a:r>
            <a:r>
              <a:rPr lang="en-US" altLang="zh-CN" dirty="0"/>
              <a:t>conference</a:t>
            </a:r>
            <a:r>
              <a:rPr lang="zh-CN" altLang="en-US" dirty="0"/>
              <a:t>，</a:t>
            </a:r>
            <a:r>
              <a:rPr lang="en-US" altLang="zh-CN" dirty="0"/>
              <a:t>motel</a:t>
            </a:r>
            <a:r>
              <a:rPr lang="zh-CN" altLang="en-US" dirty="0"/>
              <a:t>三个词，</a:t>
            </a:r>
            <a:endParaRPr lang="en-US" altLang="zh-CN" dirty="0"/>
          </a:p>
          <a:p>
            <a:pPr lvl="2"/>
            <a:r>
              <a:rPr lang="zh-CN" altLang="en-US" dirty="0"/>
              <a:t>给定包含</a:t>
            </a:r>
            <a:r>
              <a:rPr lang="en-US" altLang="zh-CN" dirty="0"/>
              <a:t>15</a:t>
            </a:r>
            <a:r>
              <a:rPr lang="zh-CN" altLang="en-US" dirty="0"/>
              <a:t>个词的本地词典，</a:t>
            </a:r>
            <a:endParaRPr lang="en-US" altLang="zh-CN" dirty="0"/>
          </a:p>
          <a:p>
            <a:pPr lvl="2"/>
            <a:r>
              <a:rPr lang="en-US" altLang="zh-CN" dirty="0"/>
              <a:t>motel</a:t>
            </a:r>
            <a:r>
              <a:rPr lang="zh-CN" altLang="en-US" dirty="0"/>
              <a:t>和</a:t>
            </a:r>
            <a:r>
              <a:rPr lang="en-US" altLang="zh-CN" dirty="0"/>
              <a:t>hotel</a:t>
            </a:r>
            <a:r>
              <a:rPr lang="zh-CN" altLang="en-US" dirty="0"/>
              <a:t>可以用独热向量（</a:t>
            </a:r>
            <a:r>
              <a:rPr lang="en-US" altLang="zh-CN" dirty="0"/>
              <a:t>one-hot</a:t>
            </a:r>
            <a:r>
              <a:rPr lang="zh-CN" altLang="en-US" dirty="0"/>
              <a:t>）表示，向量维度对应词典的词数</a:t>
            </a:r>
            <a:endParaRPr lang="en-US" altLang="zh-CN" dirty="0"/>
          </a:p>
          <a:p>
            <a:pPr marL="344488" lvl="2" indent="0">
              <a:buNone/>
            </a:pPr>
            <a:br>
              <a:rPr kumimoji="1" lang="en" altLang="zh-CN"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29</a:t>
            </a:fld>
            <a:endParaRPr lang="en-US"/>
          </a:p>
        </p:txBody>
      </p:sp>
      <p:pic>
        <p:nvPicPr>
          <p:cNvPr id="5" name="图片 4">
            <a:extLst>
              <a:ext uri="{FF2B5EF4-FFF2-40B4-BE49-F238E27FC236}">
                <a16:creationId xmlns:a16="http://schemas.microsoft.com/office/drawing/2014/main" id="{E2623552-B5BA-4BC6-E3D0-E4057E88F90B}"/>
              </a:ext>
            </a:extLst>
          </p:cNvPr>
          <p:cNvPicPr>
            <a:picLocks noChangeAspect="1"/>
          </p:cNvPicPr>
          <p:nvPr/>
        </p:nvPicPr>
        <p:blipFill>
          <a:blip r:embed="rId2"/>
          <a:stretch>
            <a:fillRect/>
          </a:stretch>
        </p:blipFill>
        <p:spPr>
          <a:xfrm>
            <a:off x="1483260" y="2690737"/>
            <a:ext cx="4099393" cy="613652"/>
          </a:xfrm>
          <a:prstGeom prst="rect">
            <a:avLst/>
          </a:prstGeom>
        </p:spPr>
      </p:pic>
    </p:spTree>
    <p:extLst>
      <p:ext uri="{BB962C8B-B14F-4D97-AF65-F5344CB8AC3E}">
        <p14:creationId xmlns:p14="http://schemas.microsoft.com/office/powerpoint/2010/main" val="2374992717"/>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评论的情感情绪如何分类？</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endParaRPr lang="en-US" altLang="zh-CN"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3</a:t>
            </a:fld>
            <a:endParaRPr lang="en-US"/>
          </a:p>
        </p:txBody>
      </p:sp>
      <p:pic>
        <p:nvPicPr>
          <p:cNvPr id="5" name="图片 4">
            <a:extLst>
              <a:ext uri="{FF2B5EF4-FFF2-40B4-BE49-F238E27FC236}">
                <a16:creationId xmlns:a16="http://schemas.microsoft.com/office/drawing/2014/main" id="{0CA5A227-BA6E-1CA6-DA9C-B0C473D92E9D}"/>
              </a:ext>
            </a:extLst>
          </p:cNvPr>
          <p:cNvPicPr>
            <a:picLocks noChangeAspect="1"/>
          </p:cNvPicPr>
          <p:nvPr/>
        </p:nvPicPr>
        <p:blipFill>
          <a:blip r:embed="rId2"/>
          <a:stretch>
            <a:fillRect/>
          </a:stretch>
        </p:blipFill>
        <p:spPr>
          <a:xfrm>
            <a:off x="877824" y="953587"/>
            <a:ext cx="7205472" cy="4693894"/>
          </a:xfrm>
          <a:prstGeom prst="rect">
            <a:avLst/>
          </a:prstGeom>
        </p:spPr>
      </p:pic>
    </p:spTree>
    <p:extLst>
      <p:ext uri="{BB962C8B-B14F-4D97-AF65-F5344CB8AC3E}">
        <p14:creationId xmlns:p14="http://schemas.microsoft.com/office/powerpoint/2010/main" val="3327183622"/>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向量表示</a:t>
            </a:r>
            <a:r>
              <a:rPr lang="en-US" altLang="zh-CN" dirty="0"/>
              <a:t>-</a:t>
            </a:r>
            <a:r>
              <a:rPr lang="en-US" altLang="zh-CN" dirty="0" err="1"/>
              <a:t>onehot</a:t>
            </a:r>
            <a:r>
              <a:rPr lang="en-US" altLang="zh-CN" dirty="0"/>
              <a:t>-</a:t>
            </a:r>
            <a:r>
              <a:rPr lang="zh-CN" altLang="en-US" dirty="0"/>
              <a:t>局限性</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示例</a:t>
            </a:r>
            <a:endParaRPr lang="en-US" altLang="zh-CN" dirty="0"/>
          </a:p>
          <a:p>
            <a:pPr lvl="2"/>
            <a:r>
              <a:rPr lang="zh-CN" altLang="en-US" dirty="0"/>
              <a:t>搜索“</a:t>
            </a:r>
            <a:r>
              <a:rPr lang="en-US" altLang="zh-CN" dirty="0"/>
              <a:t>Seattle motel</a:t>
            </a:r>
            <a:r>
              <a:rPr lang="zh-CN" altLang="en-US" dirty="0"/>
              <a:t>”，理想的结果应该包含“</a:t>
            </a:r>
            <a:r>
              <a:rPr lang="en-US" altLang="zh-CN" dirty="0"/>
              <a:t>Seattle hotel</a:t>
            </a:r>
            <a:r>
              <a:rPr lang="zh-CN" altLang="en-US" dirty="0"/>
              <a:t>”的信息</a:t>
            </a:r>
            <a:endParaRPr lang="en-US" altLang="zh-CN" dirty="0"/>
          </a:p>
          <a:p>
            <a:pPr lvl="2"/>
            <a:r>
              <a:rPr lang="zh-CN" altLang="en-US" dirty="0"/>
              <a:t>使用</a:t>
            </a:r>
            <a:r>
              <a:rPr lang="en-US" altLang="zh-CN" dirty="0" err="1"/>
              <a:t>onehot</a:t>
            </a:r>
            <a:r>
              <a:rPr lang="zh-CN" altLang="en-US" dirty="0"/>
              <a:t>编码</a:t>
            </a:r>
            <a:endParaRPr lang="en-US" altLang="zh-CN" dirty="0"/>
          </a:p>
          <a:p>
            <a:pPr lvl="2"/>
            <a:endParaRPr kumimoji="1" lang="en-US" altLang="zh-CN" dirty="0"/>
          </a:p>
          <a:p>
            <a:pPr lvl="2"/>
            <a:endParaRPr kumimoji="1" lang="en-US" altLang="zh-CN" dirty="0"/>
          </a:p>
          <a:p>
            <a:pPr lvl="2"/>
            <a:r>
              <a:rPr kumimoji="1" lang="zh-CN" altLang="en-US" dirty="0"/>
              <a:t>向量正交，</a:t>
            </a:r>
            <a:r>
              <a:rPr lang="en-US" altLang="zh-CN" dirty="0"/>
              <a:t>one-hot</a:t>
            </a:r>
            <a:r>
              <a:rPr lang="zh-CN" altLang="en-US" dirty="0"/>
              <a:t>向量之间是不存在相似性的</a:t>
            </a:r>
            <a:endParaRPr lang="en-US" altLang="zh-CN" dirty="0"/>
          </a:p>
          <a:p>
            <a:pPr lvl="2"/>
            <a:r>
              <a:rPr kumimoji="1" lang="zh-CN" altLang="en" dirty="0"/>
              <a:t>解决</a:t>
            </a:r>
            <a:r>
              <a:rPr kumimoji="1" lang="zh-CN" altLang="en-US" dirty="0"/>
              <a:t>方法</a:t>
            </a:r>
            <a:endParaRPr kumimoji="1" lang="en-US" altLang="zh-CN" dirty="0"/>
          </a:p>
          <a:p>
            <a:pPr lvl="3"/>
            <a:r>
              <a:rPr lang="zh-CN" altLang="en-US" dirty="0"/>
              <a:t>方法一：依赖</a:t>
            </a:r>
            <a:r>
              <a:rPr lang="en-US" altLang="zh-CN" dirty="0"/>
              <a:t>WordNet</a:t>
            </a:r>
            <a:r>
              <a:rPr lang="zh-CN" altLang="en-US" dirty="0"/>
              <a:t>或</a:t>
            </a:r>
            <a:r>
              <a:rPr lang="en-US" altLang="zh-CN" dirty="0" err="1"/>
              <a:t>HowNet</a:t>
            </a:r>
            <a:r>
              <a:rPr lang="zh-CN" altLang="en-US" dirty="0"/>
              <a:t>计算相似度，实际上词典往往覆盖度不够</a:t>
            </a:r>
            <a:endParaRPr lang="en-US" altLang="zh-CN" dirty="0"/>
          </a:p>
          <a:p>
            <a:pPr lvl="3"/>
            <a:r>
              <a:rPr lang="zh-CN" altLang="en-US" dirty="0"/>
              <a:t>方法二：利用向量本身的相似度描述词义的相似度</a:t>
            </a:r>
            <a:endParaRPr lang="en-US" altLang="zh-CN" dirty="0"/>
          </a:p>
          <a:p>
            <a:pPr lvl="2"/>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30</a:t>
            </a:fld>
            <a:endParaRPr lang="en-US"/>
          </a:p>
        </p:txBody>
      </p:sp>
      <p:pic>
        <p:nvPicPr>
          <p:cNvPr id="5" name="图片 4">
            <a:extLst>
              <a:ext uri="{FF2B5EF4-FFF2-40B4-BE49-F238E27FC236}">
                <a16:creationId xmlns:a16="http://schemas.microsoft.com/office/drawing/2014/main" id="{E2623552-B5BA-4BC6-E3D0-E4057E88F90B}"/>
              </a:ext>
            </a:extLst>
          </p:cNvPr>
          <p:cNvPicPr>
            <a:picLocks noChangeAspect="1"/>
          </p:cNvPicPr>
          <p:nvPr/>
        </p:nvPicPr>
        <p:blipFill>
          <a:blip r:embed="rId2"/>
          <a:stretch>
            <a:fillRect/>
          </a:stretch>
        </p:blipFill>
        <p:spPr>
          <a:xfrm>
            <a:off x="1781643" y="2065095"/>
            <a:ext cx="4099393" cy="613652"/>
          </a:xfrm>
          <a:prstGeom prst="rect">
            <a:avLst/>
          </a:prstGeom>
        </p:spPr>
      </p:pic>
    </p:spTree>
    <p:extLst>
      <p:ext uri="{BB962C8B-B14F-4D97-AF65-F5344CB8AC3E}">
        <p14:creationId xmlns:p14="http://schemas.microsoft.com/office/powerpoint/2010/main" val="2852714948"/>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向量表示</a:t>
            </a:r>
            <a:r>
              <a:rPr lang="en-US" altLang="zh-CN" dirty="0"/>
              <a:t>-</a:t>
            </a:r>
            <a:r>
              <a:rPr lang="en-US" altLang="zh-CN" dirty="0" err="1"/>
              <a:t>onehot</a:t>
            </a:r>
            <a:r>
              <a:rPr lang="en-US" altLang="zh-CN" dirty="0"/>
              <a:t>-</a:t>
            </a:r>
            <a:r>
              <a:rPr lang="zh-CN" altLang="en-US" dirty="0"/>
              <a:t>局限性</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示例</a:t>
            </a:r>
            <a:endParaRPr lang="en-US" altLang="zh-CN" dirty="0"/>
          </a:p>
          <a:p>
            <a:pPr lvl="2"/>
            <a:r>
              <a:rPr lang="zh-CN" altLang="en-US" dirty="0"/>
              <a:t>搜索“</a:t>
            </a:r>
            <a:r>
              <a:rPr lang="en-US" altLang="zh-CN" dirty="0"/>
              <a:t>Seattle motel</a:t>
            </a:r>
            <a:r>
              <a:rPr lang="zh-CN" altLang="en-US" dirty="0"/>
              <a:t>”，理想的结果应该包含“</a:t>
            </a:r>
            <a:r>
              <a:rPr lang="en-US" altLang="zh-CN" dirty="0"/>
              <a:t>Seattle hotel</a:t>
            </a:r>
            <a:r>
              <a:rPr lang="zh-CN" altLang="en-US" dirty="0"/>
              <a:t>”的信息</a:t>
            </a:r>
            <a:endParaRPr lang="en-US" altLang="zh-CN" dirty="0"/>
          </a:p>
          <a:p>
            <a:pPr lvl="2"/>
            <a:r>
              <a:rPr lang="zh-CN" altLang="en-US" dirty="0"/>
              <a:t>使用</a:t>
            </a:r>
            <a:r>
              <a:rPr lang="en-US" altLang="zh-CN" dirty="0" err="1"/>
              <a:t>onehot</a:t>
            </a:r>
            <a:r>
              <a:rPr lang="zh-CN" altLang="en-US" dirty="0"/>
              <a:t>编码</a:t>
            </a:r>
            <a:endParaRPr lang="en-US" altLang="zh-CN" dirty="0"/>
          </a:p>
          <a:p>
            <a:pPr lvl="2"/>
            <a:endParaRPr kumimoji="1" lang="en-US" altLang="zh-CN" dirty="0"/>
          </a:p>
          <a:p>
            <a:pPr lvl="2"/>
            <a:endParaRPr kumimoji="1" lang="en-US" altLang="zh-CN" dirty="0"/>
          </a:p>
          <a:p>
            <a:pPr lvl="2"/>
            <a:r>
              <a:rPr kumimoji="1" lang="zh-CN" altLang="en-US" dirty="0"/>
              <a:t>向量正交，</a:t>
            </a:r>
            <a:r>
              <a:rPr lang="en-US" altLang="zh-CN" dirty="0"/>
              <a:t>one-hot</a:t>
            </a:r>
            <a:r>
              <a:rPr lang="zh-CN" altLang="en-US" dirty="0"/>
              <a:t>向量之间是不存在相似性的</a:t>
            </a:r>
            <a:endParaRPr lang="en-US" altLang="zh-CN" dirty="0"/>
          </a:p>
          <a:p>
            <a:pPr lvl="2"/>
            <a:r>
              <a:rPr kumimoji="1" lang="zh-CN" altLang="en" dirty="0"/>
              <a:t>解决</a:t>
            </a:r>
            <a:r>
              <a:rPr kumimoji="1" lang="zh-CN" altLang="en-US" dirty="0"/>
              <a:t>方法</a:t>
            </a:r>
            <a:endParaRPr kumimoji="1" lang="en-US" altLang="zh-CN" dirty="0"/>
          </a:p>
          <a:p>
            <a:pPr lvl="3"/>
            <a:r>
              <a:rPr lang="zh-CN" altLang="en-US" dirty="0"/>
              <a:t>方法一：依赖</a:t>
            </a:r>
            <a:r>
              <a:rPr lang="en-US" altLang="zh-CN" dirty="0"/>
              <a:t>WordNet</a:t>
            </a:r>
            <a:r>
              <a:rPr lang="zh-CN" altLang="en-US" dirty="0"/>
              <a:t>或</a:t>
            </a:r>
            <a:r>
              <a:rPr lang="en-US" altLang="zh-CN" dirty="0" err="1"/>
              <a:t>HowNet</a:t>
            </a:r>
            <a:r>
              <a:rPr lang="zh-CN" altLang="en-US" dirty="0"/>
              <a:t>计算相似度，实际上词典往往覆盖度不够</a:t>
            </a:r>
            <a:endParaRPr lang="en-US" altLang="zh-CN" dirty="0"/>
          </a:p>
          <a:p>
            <a:pPr lvl="3"/>
            <a:r>
              <a:rPr lang="zh-CN" altLang="en-US" dirty="0"/>
              <a:t>方法二：利用向量本身的相似度描述词义的相似度</a:t>
            </a:r>
            <a:endParaRPr lang="en-US" altLang="zh-CN" dirty="0"/>
          </a:p>
          <a:p>
            <a:pPr lvl="2"/>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31</a:t>
            </a:fld>
            <a:endParaRPr lang="en-US"/>
          </a:p>
        </p:txBody>
      </p:sp>
      <p:pic>
        <p:nvPicPr>
          <p:cNvPr id="5" name="图片 4">
            <a:extLst>
              <a:ext uri="{FF2B5EF4-FFF2-40B4-BE49-F238E27FC236}">
                <a16:creationId xmlns:a16="http://schemas.microsoft.com/office/drawing/2014/main" id="{E2623552-B5BA-4BC6-E3D0-E4057E88F90B}"/>
              </a:ext>
            </a:extLst>
          </p:cNvPr>
          <p:cNvPicPr>
            <a:picLocks noChangeAspect="1"/>
          </p:cNvPicPr>
          <p:nvPr/>
        </p:nvPicPr>
        <p:blipFill>
          <a:blip r:embed="rId2"/>
          <a:stretch>
            <a:fillRect/>
          </a:stretch>
        </p:blipFill>
        <p:spPr>
          <a:xfrm>
            <a:off x="1781643" y="2065095"/>
            <a:ext cx="4099393" cy="613652"/>
          </a:xfrm>
          <a:prstGeom prst="rect">
            <a:avLst/>
          </a:prstGeom>
        </p:spPr>
      </p:pic>
    </p:spTree>
    <p:extLst>
      <p:ext uri="{BB962C8B-B14F-4D97-AF65-F5344CB8AC3E}">
        <p14:creationId xmlns:p14="http://schemas.microsoft.com/office/powerpoint/2010/main" val="3452160265"/>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向量表示</a:t>
            </a:r>
            <a:r>
              <a:rPr lang="en-US" altLang="zh-CN" dirty="0"/>
              <a:t>-</a:t>
            </a:r>
            <a:r>
              <a:rPr lang="zh-CN" altLang="en-US" dirty="0"/>
              <a:t>基于上下文的表示</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分布式语义表示，一个词的含义实际上可以由跟它频繁共同出现的词表示。</a:t>
                </a:r>
                <a:endParaRPr lang="en-US" altLang="zh-CN" dirty="0"/>
              </a:p>
              <a:p>
                <a:pPr lvl="2"/>
                <a:r>
                  <a:rPr lang="en-US" altLang="zh-CN" dirty="0"/>
                  <a:t>“You shall know a word by the company it keeps” (J. R. Firth 1957: 11)</a:t>
                </a:r>
              </a:p>
              <a:p>
                <a:pPr lvl="2"/>
                <a:r>
                  <a:rPr lang="zh-CN" altLang="en-US" dirty="0"/>
                  <a:t>这是现代基于统计的</a:t>
                </a:r>
                <a:r>
                  <a:rPr lang="en-US" altLang="zh-CN" dirty="0"/>
                  <a:t>NLP</a:t>
                </a:r>
                <a:r>
                  <a:rPr lang="zh-CN" altLang="en-US" dirty="0"/>
                  <a:t>领域最成功的思想。</a:t>
                </a:r>
                <a:endParaRPr lang="en-US" altLang="zh-CN" dirty="0"/>
              </a:p>
              <a:p>
                <a:pPr lvl="1"/>
                <a:r>
                  <a:rPr lang="zh-CN" altLang="en-US" dirty="0"/>
                  <a:t>当一个词</a:t>
                </a:r>
                <a14:m>
                  <m:oMath xmlns:m="http://schemas.openxmlformats.org/officeDocument/2006/math">
                    <m:r>
                      <a:rPr lang="en-US" altLang="zh-CN" b="0" i="1" smtClean="0">
                        <a:latin typeface="Cambria Math" panose="02040503050406030204" pitchFamily="18" charset="0"/>
                      </a:rPr>
                      <m:t>𝑤</m:t>
                    </m:r>
                  </m:oMath>
                </a14:m>
                <a:r>
                  <a:rPr lang="zh-CN" altLang="en-US" dirty="0"/>
                  <a:t>出现在一段文本中时，它的上下文可以由附近的一组词表示（给定具体的窗口大小）</a:t>
                </a:r>
                <a:endParaRPr lang="en-US" altLang="zh-CN" dirty="0"/>
              </a:p>
              <a:p>
                <a:pPr lvl="1"/>
                <a:r>
                  <a:rPr lang="zh-CN" altLang="en-US" dirty="0"/>
                  <a:t>基于大量的上下文表示一个词</a:t>
                </a:r>
                <a:endParaRPr lang="en-US" altLang="zh-CN"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606" r="-362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32</a:t>
            </a:fld>
            <a:endParaRPr lang="en-US"/>
          </a:p>
        </p:txBody>
      </p:sp>
      <p:pic>
        <p:nvPicPr>
          <p:cNvPr id="6" name="图片 5">
            <a:extLst>
              <a:ext uri="{FF2B5EF4-FFF2-40B4-BE49-F238E27FC236}">
                <a16:creationId xmlns:a16="http://schemas.microsoft.com/office/drawing/2014/main" id="{67B14C92-8DA9-B3F4-C182-028DDDF4FC8A}"/>
              </a:ext>
            </a:extLst>
          </p:cNvPr>
          <p:cNvPicPr>
            <a:picLocks noChangeAspect="1"/>
          </p:cNvPicPr>
          <p:nvPr/>
        </p:nvPicPr>
        <p:blipFill>
          <a:blip r:embed="rId3"/>
          <a:stretch>
            <a:fillRect/>
          </a:stretch>
        </p:blipFill>
        <p:spPr>
          <a:xfrm>
            <a:off x="1293731" y="3098006"/>
            <a:ext cx="6955856" cy="868836"/>
          </a:xfrm>
          <a:prstGeom prst="rect">
            <a:avLst/>
          </a:prstGeom>
        </p:spPr>
      </p:pic>
    </p:spTree>
    <p:extLst>
      <p:ext uri="{BB962C8B-B14F-4D97-AF65-F5344CB8AC3E}">
        <p14:creationId xmlns:p14="http://schemas.microsoft.com/office/powerpoint/2010/main" val="2860163650"/>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向量表示</a:t>
            </a:r>
            <a:r>
              <a:rPr lang="en-US" altLang="zh-CN" dirty="0"/>
              <a:t>-embedding</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给每个词建立一个稠密向量，使得在相似的上下文语境中出现的词的向量具备较高的相似度</a:t>
            </a:r>
            <a:endParaRPr lang="en-US" altLang="zh-CN" dirty="0"/>
          </a:p>
          <a:p>
            <a:pPr lvl="1"/>
            <a:r>
              <a:rPr lang="en-US" altLang="zh-CN" dirty="0"/>
              <a:t>Word embeddings</a:t>
            </a:r>
            <a:r>
              <a:rPr lang="zh-CN" altLang="en-US" dirty="0"/>
              <a:t>的别称：</a:t>
            </a:r>
            <a:r>
              <a:rPr lang="en-US" altLang="zh-CN" dirty="0"/>
              <a:t>Word vectors</a:t>
            </a:r>
            <a:r>
              <a:rPr lang="zh-CN" altLang="en-US" dirty="0"/>
              <a:t>，</a:t>
            </a:r>
            <a:r>
              <a:rPr lang="en-US" altLang="zh-CN" dirty="0"/>
              <a:t>Word representations</a:t>
            </a:r>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33</a:t>
            </a:fld>
            <a:endParaRPr lang="en-US"/>
          </a:p>
        </p:txBody>
      </p:sp>
      <p:pic>
        <p:nvPicPr>
          <p:cNvPr id="5" name="内容占位符 3">
            <a:extLst>
              <a:ext uri="{FF2B5EF4-FFF2-40B4-BE49-F238E27FC236}">
                <a16:creationId xmlns:a16="http://schemas.microsoft.com/office/drawing/2014/main" id="{994340FD-3C88-4046-CC5E-2ADBCBB9389C}"/>
              </a:ext>
            </a:extLst>
          </p:cNvPr>
          <p:cNvPicPr>
            <a:picLocks noChangeAspect="1"/>
          </p:cNvPicPr>
          <p:nvPr/>
        </p:nvPicPr>
        <p:blipFill>
          <a:blip r:embed="rId2"/>
          <a:stretch>
            <a:fillRect/>
          </a:stretch>
        </p:blipFill>
        <p:spPr>
          <a:xfrm>
            <a:off x="1319348" y="2030029"/>
            <a:ext cx="6537605" cy="3618796"/>
          </a:xfrm>
          <a:prstGeom prst="rect">
            <a:avLst/>
          </a:prstGeom>
        </p:spPr>
      </p:pic>
    </p:spTree>
    <p:extLst>
      <p:ext uri="{BB962C8B-B14F-4D97-AF65-F5344CB8AC3E}">
        <p14:creationId xmlns:p14="http://schemas.microsoft.com/office/powerpoint/2010/main" val="542912699"/>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en-US" altLang="zh-CN" dirty="0"/>
                  <a:t>Word2vec</a:t>
                </a:r>
                <a:r>
                  <a:rPr lang="zh-CN" altLang="en-US" dirty="0"/>
                  <a:t>（</a:t>
                </a:r>
                <a:r>
                  <a:rPr lang="en-US" altLang="zh-CN" dirty="0" err="1"/>
                  <a:t>Mikolov</a:t>
                </a:r>
                <a:r>
                  <a:rPr lang="en-US" altLang="zh-CN" dirty="0"/>
                  <a:t> et al. 2013</a:t>
                </a:r>
                <a:r>
                  <a:rPr lang="zh-CN" altLang="en-US" dirty="0"/>
                  <a:t>）是学习词向量的一个方法</a:t>
                </a:r>
                <a:endParaRPr lang="en-US" altLang="zh-CN" dirty="0"/>
              </a:p>
              <a:p>
                <a:pPr lvl="1"/>
                <a:r>
                  <a:rPr lang="zh-CN" altLang="en-US" dirty="0"/>
                  <a:t>核心思想</a:t>
                </a:r>
                <a:endParaRPr lang="en-US" altLang="zh-CN" dirty="0"/>
              </a:p>
              <a:p>
                <a:pPr lvl="2"/>
                <a:r>
                  <a:rPr lang="zh-CN" altLang="en-US" dirty="0"/>
                  <a:t>有很大规模的文本语料集</a:t>
                </a:r>
                <a:endParaRPr lang="en-US" altLang="zh-CN" dirty="0"/>
              </a:p>
              <a:p>
                <a:pPr lvl="2"/>
                <a:r>
                  <a:rPr lang="zh-CN" altLang="en-US" dirty="0"/>
                  <a:t>固定的词典里的每一个词都由一个向量表示</a:t>
                </a:r>
                <a:endParaRPr lang="en-US" altLang="zh-CN" dirty="0"/>
              </a:p>
              <a:p>
                <a:pPr lvl="2"/>
                <a:r>
                  <a:rPr lang="zh-CN" altLang="en-US" dirty="0"/>
                  <a:t>对于文本的每个位置</a:t>
                </a:r>
                <a14:m>
                  <m:oMath xmlns:m="http://schemas.openxmlformats.org/officeDocument/2006/math">
                    <m:r>
                      <a:rPr lang="en-US" altLang="zh-CN" b="0" i="1" smtClean="0">
                        <a:latin typeface="Cambria Math" panose="02040503050406030204" pitchFamily="18" charset="0"/>
                      </a:rPr>
                      <m:t>𝑡</m:t>
                    </m:r>
                  </m:oMath>
                </a14:m>
                <a:r>
                  <a:rPr lang="zh-CN" altLang="en-US" dirty="0"/>
                  <a:t>，都有一个中心词</a:t>
                </a:r>
                <a14:m>
                  <m:oMath xmlns:m="http://schemas.openxmlformats.org/officeDocument/2006/math">
                    <m:r>
                      <a:rPr lang="en-US" altLang="zh-CN" b="0" i="1" smtClean="0">
                        <a:latin typeface="Cambria Math" panose="02040503050406030204" pitchFamily="18" charset="0"/>
                      </a:rPr>
                      <m:t>𝑐</m:t>
                    </m:r>
                  </m:oMath>
                </a14:m>
                <a:r>
                  <a:rPr lang="zh-CN" altLang="en-US" dirty="0"/>
                  <a:t>和上下文词集</a:t>
                </a:r>
                <a14:m>
                  <m:oMath xmlns:m="http://schemas.openxmlformats.org/officeDocument/2006/math">
                    <m:r>
                      <a:rPr lang="en-US" altLang="zh-CN" b="0" i="1" smtClean="0">
                        <a:latin typeface="Cambria Math" panose="02040503050406030204" pitchFamily="18" charset="0"/>
                      </a:rPr>
                      <m:t>𝑜</m:t>
                    </m:r>
                  </m:oMath>
                </a14:m>
                <a:endParaRPr lang="en-US" altLang="zh-CN" dirty="0"/>
              </a:p>
              <a:p>
                <a:pPr lvl="2"/>
                <a:r>
                  <a:rPr lang="zh-CN" altLang="en-US" dirty="0"/>
                  <a:t>使用</a:t>
                </a:r>
                <a14:m>
                  <m:oMath xmlns:m="http://schemas.openxmlformats.org/officeDocument/2006/math">
                    <m:r>
                      <a:rPr lang="en-US" altLang="zh-CN" i="1">
                        <a:latin typeface="Cambria Math" panose="02040503050406030204" pitchFamily="18" charset="0"/>
                      </a:rPr>
                      <m:t>𝑐</m:t>
                    </m:r>
                    <m:r>
                      <a:rPr lang="zh-CN" altLang="en-US" i="1" smtClean="0">
                        <a:latin typeface="Cambria Math" panose="02040503050406030204" pitchFamily="18" charset="0"/>
                      </a:rPr>
                      <m:t>和</m:t>
                    </m:r>
                    <m:r>
                      <a:rPr lang="en-US" altLang="zh-CN" i="1">
                        <a:latin typeface="Cambria Math" panose="02040503050406030204" pitchFamily="18" charset="0"/>
                      </a:rPr>
                      <m:t>𝑜</m:t>
                    </m:r>
                  </m:oMath>
                </a14:m>
                <a:r>
                  <a:rPr lang="zh-CN" altLang="en-US" dirty="0"/>
                  <a:t>的词向量的相似度计算给定</a:t>
                </a:r>
                <a14:m>
                  <m:oMath xmlns:m="http://schemas.openxmlformats.org/officeDocument/2006/math">
                    <m:r>
                      <a:rPr lang="en-US" altLang="zh-CN" i="1">
                        <a:latin typeface="Cambria Math" panose="02040503050406030204" pitchFamily="18" charset="0"/>
                      </a:rPr>
                      <m:t>𝑐</m:t>
                    </m:r>
                  </m:oMath>
                </a14:m>
                <a:r>
                  <a:rPr lang="zh-CN" altLang="en-US" dirty="0"/>
                  <a:t>的情况下的上下文</a:t>
                </a:r>
                <a14:m>
                  <m:oMath xmlns:m="http://schemas.openxmlformats.org/officeDocument/2006/math">
                    <m:r>
                      <a:rPr lang="en-US" altLang="zh-CN" i="1">
                        <a:latin typeface="Cambria Math" panose="02040503050406030204" pitchFamily="18" charset="0"/>
                      </a:rPr>
                      <m:t>𝑜</m:t>
                    </m:r>
                  </m:oMath>
                </a14:m>
                <a:r>
                  <a:rPr lang="zh-CN" altLang="en-US" dirty="0"/>
                  <a:t>的概率，反之亦然</a:t>
                </a:r>
                <a:endParaRPr lang="en-US" altLang="zh-CN" dirty="0"/>
              </a:p>
              <a:p>
                <a:pPr lvl="2"/>
                <a:r>
                  <a:rPr lang="zh-CN" altLang="en-US" dirty="0"/>
                  <a:t>持续调整词向量，使得概率达到最大</a:t>
                </a:r>
                <a:endParaRPr lang="en-US" altLang="zh-CN"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606" r="-148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34</a:t>
            </a:fld>
            <a:endParaRPr lang="en-US"/>
          </a:p>
        </p:txBody>
      </p:sp>
    </p:spTree>
    <p:extLst>
      <p:ext uri="{BB962C8B-B14F-4D97-AF65-F5344CB8AC3E}">
        <p14:creationId xmlns:p14="http://schemas.microsoft.com/office/powerpoint/2010/main" val="2871024732"/>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计算概率</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sub>
                        </m:sSub>
                      </m:e>
                    </m:d>
                  </m:oMath>
                </a14:m>
                <a:endParaRPr lang="en-US" altLang="zh-CN"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35</a:t>
            </a:fld>
            <a:endParaRPr lang="en-US"/>
          </a:p>
        </p:txBody>
      </p:sp>
      <p:pic>
        <p:nvPicPr>
          <p:cNvPr id="5" name="图片 4">
            <a:extLst>
              <a:ext uri="{FF2B5EF4-FFF2-40B4-BE49-F238E27FC236}">
                <a16:creationId xmlns:a16="http://schemas.microsoft.com/office/drawing/2014/main" id="{DFBBB98A-4B4B-06CF-408C-0CEA8126EB1F}"/>
              </a:ext>
            </a:extLst>
          </p:cNvPr>
          <p:cNvPicPr>
            <a:picLocks noChangeAspect="1"/>
          </p:cNvPicPr>
          <p:nvPr/>
        </p:nvPicPr>
        <p:blipFill>
          <a:blip r:embed="rId3"/>
          <a:stretch>
            <a:fillRect/>
          </a:stretch>
        </p:blipFill>
        <p:spPr>
          <a:xfrm>
            <a:off x="1732941" y="1433662"/>
            <a:ext cx="6455384" cy="2069933"/>
          </a:xfrm>
          <a:prstGeom prst="rect">
            <a:avLst/>
          </a:prstGeom>
        </p:spPr>
      </p:pic>
      <p:pic>
        <p:nvPicPr>
          <p:cNvPr id="6" name="图片 5">
            <a:extLst>
              <a:ext uri="{FF2B5EF4-FFF2-40B4-BE49-F238E27FC236}">
                <a16:creationId xmlns:a16="http://schemas.microsoft.com/office/drawing/2014/main" id="{EB2B46BF-D376-1E0F-0EA5-B01BD6BBE554}"/>
              </a:ext>
            </a:extLst>
          </p:cNvPr>
          <p:cNvPicPr>
            <a:picLocks noChangeAspect="1"/>
          </p:cNvPicPr>
          <p:nvPr/>
        </p:nvPicPr>
        <p:blipFill>
          <a:blip r:embed="rId4"/>
          <a:stretch>
            <a:fillRect/>
          </a:stretch>
        </p:blipFill>
        <p:spPr>
          <a:xfrm>
            <a:off x="1732941" y="3540442"/>
            <a:ext cx="6567649" cy="2069933"/>
          </a:xfrm>
          <a:prstGeom prst="rect">
            <a:avLst/>
          </a:prstGeom>
        </p:spPr>
      </p:pic>
    </p:spTree>
    <p:extLst>
      <p:ext uri="{BB962C8B-B14F-4D97-AF65-F5344CB8AC3E}">
        <p14:creationId xmlns:p14="http://schemas.microsoft.com/office/powerpoint/2010/main" val="1926531946"/>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fontScale="92500" lnSpcReduction="20000"/>
              </a:bodyPr>
              <a:lstStyle/>
              <a:p>
                <a:pPr lvl="1"/>
                <a:r>
                  <a:rPr lang="zh-CN" altLang="en-US" dirty="0"/>
                  <a:t>对于任意位置</a:t>
                </a:r>
                <a14:m>
                  <m:oMath xmlns:m="http://schemas.openxmlformats.org/officeDocument/2006/math">
                    <m:r>
                      <a:rPr lang="en-US" altLang="zh-CN" i="1">
                        <a:latin typeface="Cambria Math" panose="02040503050406030204" pitchFamily="18" charset="0"/>
                      </a:rPr>
                      <m:t>𝑡</m:t>
                    </m:r>
                    <m:r>
                      <a:rPr lang="en-US" altLang="zh-CN" i="1">
                        <a:latin typeface="Cambria Math" panose="02040503050406030204" pitchFamily="18" charset="0"/>
                      </a:rPr>
                      <m:t>=1,…,</m:t>
                    </m:r>
                    <m:r>
                      <a:rPr lang="en-US" altLang="zh-CN" i="1">
                        <a:latin typeface="Cambria Math" panose="02040503050406030204" pitchFamily="18" charset="0"/>
                      </a:rPr>
                      <m:t>𝑇</m:t>
                    </m:r>
                  </m:oMath>
                </a14:m>
                <a:r>
                  <a:rPr lang="zh-CN" altLang="en-US" dirty="0"/>
                  <a:t>，预测给定中心词</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oMath>
                </a14:m>
                <a:r>
                  <a:rPr lang="zh-CN" altLang="en-US" dirty="0"/>
                  <a:t>的大小为</a:t>
                </a:r>
                <a14:m>
                  <m:oMath xmlns:m="http://schemas.openxmlformats.org/officeDocument/2006/math">
                    <m:r>
                      <a:rPr lang="en-US" altLang="zh-CN" i="1">
                        <a:latin typeface="Cambria Math" panose="02040503050406030204" pitchFamily="18" charset="0"/>
                      </a:rPr>
                      <m:t>𝑚</m:t>
                    </m:r>
                  </m:oMath>
                </a14:m>
                <a:r>
                  <a:rPr lang="zh-CN" altLang="en-US" dirty="0"/>
                  <a:t>的上下文词</a:t>
                </a:r>
                <a:endParaRPr lang="en-US" altLang="zh-CN" dirty="0"/>
              </a:p>
              <a:p>
                <a:pPr marL="0" lvl="1" indent="0">
                  <a:buNone/>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𝑙𝑖𝑘𝑒𝑙𝑖h𝑜𝑜𝑑</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𝐿</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r>
                        <a:rPr lang="en-US" altLang="zh-CN" b="0" i="1" dirty="0" smtClean="0">
                          <a:latin typeface="Cambria Math" panose="02040503050406030204" pitchFamily="18" charset="0"/>
                        </a:rPr>
                        <m:t>=</m:t>
                      </m:r>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𝑇</m:t>
                          </m:r>
                        </m:sup>
                        <m:e>
                          <m:nary>
                            <m:naryPr>
                              <m:chr m:val="∑"/>
                              <m:supHide m:val="on"/>
                              <m:ctrlPr>
                                <a:rPr lang="en-US" altLang="zh-CN" b="0" i="1" dirty="0" smtClean="0">
                                  <a:latin typeface="Cambria Math" panose="02040503050406030204" pitchFamily="18" charset="0"/>
                                </a:rPr>
                              </m:ctrlPr>
                            </m:naryPr>
                            <m:sub>
                              <m:eqArr>
                                <m:eqArrPr>
                                  <m:ctrlPr>
                                    <a:rPr lang="en-US" altLang="zh-CN" b="0" i="1" dirty="0" smtClean="0">
                                      <a:latin typeface="Cambria Math" panose="02040503050406030204" pitchFamily="18" charset="0"/>
                                    </a:rPr>
                                  </m:ctrlPr>
                                </m:eqArrPr>
                                <m:e>
                                  <m:r>
                                    <m:rPr>
                                      <m:brk m:alnAt="7"/>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𝑚</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𝑗</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𝑚</m:t>
                                  </m:r>
                                </m:e>
                                <m:e>
                                  <m:r>
                                    <a:rPr lang="en-US" altLang="zh-CN" b="0" i="1" dirty="0" smtClean="0">
                                      <a:latin typeface="Cambria Math" panose="02040503050406030204" pitchFamily="18" charset="0"/>
                                      <a:ea typeface="Cambria Math" panose="02040503050406030204" pitchFamily="18" charset="0"/>
                                    </a:rPr>
                                    <m:t>𝑗</m:t>
                                  </m:r>
                                  <m:r>
                                    <a:rPr lang="en-US" altLang="zh-CN" b="0" i="1" dirty="0" smtClean="0">
                                      <a:latin typeface="Cambria Math" panose="02040503050406030204" pitchFamily="18" charset="0"/>
                                      <a:ea typeface="Cambria Math" panose="02040503050406030204" pitchFamily="18" charset="0"/>
                                    </a:rPr>
                                    <m:t>≠0</m:t>
                                  </m:r>
                                </m:e>
                              </m:eqArr>
                            </m:sub>
                            <m:sup/>
                            <m:e>
                              <m:r>
                                <a:rPr lang="en-US" altLang="zh-CN" b="0" i="1" dirty="0" smtClean="0">
                                  <a:latin typeface="Cambria Math" panose="02040503050406030204" pitchFamily="18" charset="0"/>
                                </a:rPr>
                                <m:t>𝑃</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𝜃</m:t>
                              </m:r>
                              <m:r>
                                <a:rPr lang="en-US" altLang="zh-CN" b="0" i="1" dirty="0" smtClean="0">
                                  <a:latin typeface="Cambria Math" panose="02040503050406030204" pitchFamily="18" charset="0"/>
                                </a:rPr>
                                <m:t>)</m:t>
                              </m:r>
                            </m:e>
                          </m:nary>
                        </m:e>
                      </m:nary>
                    </m:oMath>
                  </m:oMathPara>
                </a14:m>
                <a:endParaRPr lang="en-US" altLang="zh-CN" dirty="0"/>
              </a:p>
              <a:p>
                <a:pPr marL="0" lvl="1" indent="0">
                  <a:buNone/>
                </a:pPr>
                <a:r>
                  <a:rPr lang="zh-CN" altLang="en-US" b="0" dirty="0"/>
                  <a:t>其中，</a:t>
                </a:r>
                <a14:m>
                  <m:oMath xmlns:m="http://schemas.openxmlformats.org/officeDocument/2006/math">
                    <m:r>
                      <a:rPr lang="en-US" altLang="zh-CN" b="0" i="1" smtClean="0">
                        <a:latin typeface="Cambria Math" panose="02040503050406030204" pitchFamily="18" charset="0"/>
                      </a:rPr>
                      <m:t>𝜃</m:t>
                    </m:r>
                    <m:r>
                      <a:rPr lang="zh-CN" altLang="en-US" i="1">
                        <a:latin typeface="Cambria Math" panose="02040503050406030204" pitchFamily="18" charset="0"/>
                      </a:rPr>
                      <m:t>表示</m:t>
                    </m:r>
                  </m:oMath>
                </a14:m>
                <a:r>
                  <a:rPr lang="zh-CN" altLang="en-US" dirty="0"/>
                  <a:t>所有需要最优化的参数。</a:t>
                </a:r>
                <a:endParaRPr lang="en-US" altLang="zh-CN" dirty="0"/>
              </a:p>
              <a:p>
                <a:pPr lvl="1" indent="0">
                  <a:buNone/>
                </a:pPr>
                <a:r>
                  <a:rPr lang="zh-CN" altLang="en-US" dirty="0"/>
                  <a:t>目标函数</a:t>
                </a:r>
                <a14:m>
                  <m:oMath xmlns:m="http://schemas.openxmlformats.org/officeDocument/2006/math">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i="1">
                        <a:latin typeface="Cambria Math" panose="02040503050406030204" pitchFamily="18" charset="0"/>
                      </a:rPr>
                      <m:t>𝜃</m:t>
                    </m:r>
                    <m:r>
                      <a:rPr lang="en-US" altLang="zh-CN" b="0" i="1" smtClean="0">
                        <a:latin typeface="Cambria Math" panose="02040503050406030204" pitchFamily="18" charset="0"/>
                      </a:rPr>
                      <m:t>)</m:t>
                    </m:r>
                  </m:oMath>
                </a14:m>
                <a:r>
                  <a:rPr lang="zh-CN" altLang="en-US" dirty="0"/>
                  <a:t>是似然估计的对数的（平均）负值</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𝑙𝑜𝑔𝐿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𝑇</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e>
                          <m:nary>
                            <m:naryPr>
                              <m:chr m:val="∑"/>
                              <m:supHide m:val="on"/>
                              <m:ctrlPr>
                                <a:rPr lang="en-US" altLang="zh-CN" b="0" i="1" smtClean="0">
                                  <a:latin typeface="Cambria Math" panose="02040503050406030204" pitchFamily="18" charset="0"/>
                                </a:rPr>
                              </m:ctrlPr>
                            </m:naryPr>
                            <m:sub>
                              <m:eqArr>
                                <m:eqArrPr>
                                  <m:ctrlPr>
                                    <a:rPr lang="en-US" altLang="zh-CN" i="1" dirty="0">
                                      <a:latin typeface="Cambria Math" panose="02040503050406030204" pitchFamily="18" charset="0"/>
                                    </a:rPr>
                                  </m:ctrlPr>
                                </m:eqArrPr>
                                <m:e>
                                  <m:r>
                                    <m:rPr>
                                      <m:brk m:alnAt="7"/>
                                    </m:rPr>
                                    <a:rPr lang="en-US" altLang="zh-CN" i="1" dirty="0">
                                      <a:latin typeface="Cambria Math" panose="02040503050406030204" pitchFamily="18" charset="0"/>
                                    </a:rPr>
                                    <m:t>−</m:t>
                                  </m:r>
                                  <m:r>
                                    <a:rPr lang="en-US" altLang="zh-CN" i="1" dirty="0">
                                      <a:latin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𝑗</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𝑚</m:t>
                                  </m:r>
                                </m:e>
                                <m:e>
                                  <m:r>
                                    <a:rPr lang="en-US" altLang="zh-CN" i="1" dirty="0">
                                      <a:latin typeface="Cambria Math" panose="02040503050406030204" pitchFamily="18" charset="0"/>
                                      <a:ea typeface="Cambria Math" panose="02040503050406030204" pitchFamily="18" charset="0"/>
                                    </a:rPr>
                                    <m:t>𝑗</m:t>
                                  </m:r>
                                  <m:r>
                                    <a:rPr lang="en-US" altLang="zh-CN" i="1" dirty="0">
                                      <a:latin typeface="Cambria Math" panose="02040503050406030204" pitchFamily="18" charset="0"/>
                                      <a:ea typeface="Cambria Math" panose="02040503050406030204" pitchFamily="18" charset="0"/>
                                    </a:rPr>
                                    <m:t>≠0</m:t>
                                  </m:r>
                                </m:e>
                              </m:eqArr>
                            </m:sub>
                            <m:sup/>
                            <m:e>
                              <m:r>
                                <a:rPr lang="en-US" altLang="zh-CN" b="0" i="1" smtClean="0">
                                  <a:latin typeface="Cambria Math" panose="02040503050406030204" pitchFamily="18" charset="0"/>
                                </a:rPr>
                                <m:t>𝑙𝑜𝑔𝑃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e>
                          </m:nary>
                        </m:e>
                      </m:nary>
                    </m:oMath>
                  </m:oMathPara>
                </a14:m>
                <a:endParaRPr lang="en-US" altLang="zh-CN" b="0" dirty="0"/>
              </a:p>
              <a:p>
                <a:pPr marL="0" indent="0">
                  <a:buNone/>
                </a:pPr>
                <a:r>
                  <a:rPr lang="zh-CN" altLang="en-US" dirty="0">
                    <a:solidFill>
                      <a:schemeClr val="tx1">
                        <a:lumMod val="65000"/>
                        <a:lumOff val="35000"/>
                      </a:schemeClr>
                    </a:solidFill>
                    <a:latin typeface="Cambria Math" panose="02040503050406030204" pitchFamily="18" charset="0"/>
                  </a:rPr>
                  <a:t>计算</a:t>
                </a:r>
                <a14:m>
                  <m:oMath xmlns:m="http://schemas.openxmlformats.org/officeDocument/2006/math">
                    <m:r>
                      <m:rPr>
                        <m:sty m:val="p"/>
                      </m:rPr>
                      <a:rPr lang="en-US" altLang="zh-CN" i="0">
                        <a:solidFill>
                          <a:schemeClr val="tx1">
                            <a:lumMod val="65000"/>
                            <a:lumOff val="35000"/>
                          </a:schemeClr>
                        </a:solidFill>
                        <a:latin typeface="Cambria Math" panose="02040503050406030204" pitchFamily="18" charset="0"/>
                      </a:rPr>
                      <m:t>P</m:t>
                    </m:r>
                    <m:d>
                      <m:dPr>
                        <m:ctrlPr>
                          <a:rPr lang="en-US" altLang="zh-CN" i="1">
                            <a:solidFill>
                              <a:schemeClr val="tx1">
                                <a:lumMod val="65000"/>
                                <a:lumOff val="35000"/>
                              </a:schemeClr>
                            </a:solidFill>
                            <a:latin typeface="Cambria Math" panose="02040503050406030204" pitchFamily="18" charset="0"/>
                          </a:rPr>
                        </m:ctrlPr>
                      </m:dPr>
                      <m:e>
                        <m:sSub>
                          <m:sSubPr>
                            <m:ctrlPr>
                              <a:rPr lang="en-US" altLang="zh-CN" i="1">
                                <a:solidFill>
                                  <a:schemeClr val="tx1">
                                    <a:lumMod val="65000"/>
                                    <a:lumOff val="35000"/>
                                  </a:schemeClr>
                                </a:solidFill>
                                <a:latin typeface="Cambria Math" panose="02040503050406030204" pitchFamily="18" charset="0"/>
                              </a:rPr>
                            </m:ctrlPr>
                          </m:sSubPr>
                          <m:e>
                            <m:r>
                              <m:rPr>
                                <m:sty m:val="p"/>
                              </m:rPr>
                              <a:rPr lang="en-US" altLang="zh-CN" i="0">
                                <a:solidFill>
                                  <a:schemeClr val="tx1">
                                    <a:lumMod val="65000"/>
                                    <a:lumOff val="35000"/>
                                  </a:schemeClr>
                                </a:solidFill>
                                <a:latin typeface="Cambria Math" panose="02040503050406030204" pitchFamily="18" charset="0"/>
                              </a:rPr>
                              <m:t>w</m:t>
                            </m:r>
                          </m:e>
                          <m:sub>
                            <m:r>
                              <m:rPr>
                                <m:sty m:val="p"/>
                              </m:rPr>
                              <a:rPr lang="en-US" altLang="zh-CN" i="0">
                                <a:solidFill>
                                  <a:schemeClr val="tx1">
                                    <a:lumMod val="65000"/>
                                    <a:lumOff val="35000"/>
                                  </a:schemeClr>
                                </a:solidFill>
                                <a:latin typeface="Cambria Math" panose="02040503050406030204" pitchFamily="18" charset="0"/>
                              </a:rPr>
                              <m:t>t</m:t>
                            </m:r>
                            <m:r>
                              <a:rPr lang="en-US" altLang="zh-CN" i="0">
                                <a:solidFill>
                                  <a:schemeClr val="tx1">
                                    <a:lumMod val="65000"/>
                                    <a:lumOff val="35000"/>
                                  </a:schemeClr>
                                </a:solidFill>
                                <a:latin typeface="Cambria Math" panose="02040503050406030204" pitchFamily="18" charset="0"/>
                              </a:rPr>
                              <m:t>+</m:t>
                            </m:r>
                            <m:r>
                              <m:rPr>
                                <m:sty m:val="p"/>
                              </m:rPr>
                              <a:rPr lang="en-US" altLang="zh-CN" i="0">
                                <a:solidFill>
                                  <a:schemeClr val="tx1">
                                    <a:lumMod val="65000"/>
                                    <a:lumOff val="35000"/>
                                  </a:schemeClr>
                                </a:solidFill>
                                <a:latin typeface="Cambria Math" panose="02040503050406030204" pitchFamily="18" charset="0"/>
                              </a:rPr>
                              <m:t>j</m:t>
                            </m:r>
                          </m:sub>
                        </m:sSub>
                      </m:e>
                      <m:e>
                        <m:sSub>
                          <m:sSubPr>
                            <m:ctrlPr>
                              <a:rPr lang="en-US" altLang="zh-CN" i="1">
                                <a:solidFill>
                                  <a:schemeClr val="tx1">
                                    <a:lumMod val="65000"/>
                                    <a:lumOff val="35000"/>
                                  </a:schemeClr>
                                </a:solidFill>
                                <a:latin typeface="Cambria Math" panose="02040503050406030204" pitchFamily="18" charset="0"/>
                              </a:rPr>
                            </m:ctrlPr>
                          </m:sSubPr>
                          <m:e>
                            <m:r>
                              <m:rPr>
                                <m:sty m:val="p"/>
                              </m:rPr>
                              <a:rPr lang="en-US" altLang="zh-CN" i="0">
                                <a:solidFill>
                                  <a:schemeClr val="tx1">
                                    <a:lumMod val="65000"/>
                                    <a:lumOff val="35000"/>
                                  </a:schemeClr>
                                </a:solidFill>
                                <a:latin typeface="Cambria Math" panose="02040503050406030204" pitchFamily="18" charset="0"/>
                              </a:rPr>
                              <m:t>w</m:t>
                            </m:r>
                          </m:e>
                          <m:sub>
                            <m:r>
                              <m:rPr>
                                <m:sty m:val="p"/>
                              </m:rPr>
                              <a:rPr lang="en-US" altLang="zh-CN" i="0">
                                <a:solidFill>
                                  <a:schemeClr val="tx1">
                                    <a:lumMod val="65000"/>
                                    <a:lumOff val="35000"/>
                                  </a:schemeClr>
                                </a:solidFill>
                                <a:latin typeface="Cambria Math" panose="02040503050406030204" pitchFamily="18" charset="0"/>
                              </a:rPr>
                              <m:t>t</m:t>
                            </m:r>
                          </m:sub>
                        </m:sSub>
                        <m:r>
                          <a:rPr lang="en-US" altLang="zh-CN" i="0">
                            <a:solidFill>
                              <a:schemeClr val="tx1">
                                <a:lumMod val="65000"/>
                                <a:lumOff val="35000"/>
                              </a:schemeClr>
                            </a:solidFill>
                            <a:latin typeface="Cambria Math" panose="02040503050406030204" pitchFamily="18" charset="0"/>
                          </a:rPr>
                          <m:t>;</m:t>
                        </m:r>
                        <m:r>
                          <m:rPr>
                            <m:sty m:val="p"/>
                          </m:rPr>
                          <a:rPr lang="en-US" altLang="zh-CN" i="0">
                            <a:solidFill>
                              <a:schemeClr val="tx1">
                                <a:lumMod val="65000"/>
                                <a:lumOff val="35000"/>
                              </a:schemeClr>
                            </a:solidFill>
                            <a:latin typeface="Cambria Math" panose="02040503050406030204" pitchFamily="18" charset="0"/>
                          </a:rPr>
                          <m:t>θ</m:t>
                        </m:r>
                      </m:e>
                    </m:d>
                    <m:r>
                      <a:rPr lang="zh-CN" altLang="en-US" i="0">
                        <a:solidFill>
                          <a:schemeClr val="tx1">
                            <a:lumMod val="65000"/>
                            <a:lumOff val="35000"/>
                          </a:schemeClr>
                        </a:solidFill>
                        <a:latin typeface="Cambria Math" panose="02040503050406030204" pitchFamily="18" charset="0"/>
                      </a:rPr>
                      <m:t>，</m:t>
                    </m:r>
                  </m:oMath>
                </a14:m>
                <a:r>
                  <a:rPr lang="zh-CN" altLang="en-US" dirty="0">
                    <a:solidFill>
                      <a:schemeClr val="tx1">
                        <a:lumMod val="65000"/>
                        <a:lumOff val="35000"/>
                      </a:schemeClr>
                    </a:solidFill>
                    <a:latin typeface="Cambria Math" panose="02040503050406030204" pitchFamily="18" charset="0"/>
                  </a:rPr>
                  <a:t>对于每个词</a:t>
                </a:r>
                <a14:m>
                  <m:oMath xmlns:m="http://schemas.openxmlformats.org/officeDocument/2006/math">
                    <m:r>
                      <m:rPr>
                        <m:sty m:val="p"/>
                      </m:rPr>
                      <a:rPr lang="en-US" altLang="zh-CN" i="0">
                        <a:solidFill>
                          <a:schemeClr val="tx1">
                            <a:lumMod val="65000"/>
                            <a:lumOff val="35000"/>
                          </a:schemeClr>
                        </a:solidFill>
                        <a:latin typeface="Cambria Math" panose="02040503050406030204" pitchFamily="18" charset="0"/>
                      </a:rPr>
                      <m:t>w</m:t>
                    </m:r>
                    <m:r>
                      <a:rPr lang="zh-CN" altLang="en-US" i="0">
                        <a:solidFill>
                          <a:schemeClr val="tx1">
                            <a:lumMod val="65000"/>
                            <a:lumOff val="35000"/>
                          </a:schemeClr>
                        </a:solidFill>
                        <a:latin typeface="Cambria Math" panose="02040503050406030204" pitchFamily="18" charset="0"/>
                      </a:rPr>
                      <m:t>使用</m:t>
                    </m:r>
                  </m:oMath>
                </a14:m>
                <a:r>
                  <a:rPr lang="zh-CN" altLang="en-US" dirty="0">
                    <a:solidFill>
                      <a:schemeClr val="tx1">
                        <a:lumMod val="65000"/>
                        <a:lumOff val="35000"/>
                      </a:schemeClr>
                    </a:solidFill>
                    <a:latin typeface="Cambria Math" panose="02040503050406030204" pitchFamily="18" charset="0"/>
                  </a:rPr>
                  <a:t>两个向量，</a:t>
                </a:r>
                <a14:m>
                  <m:oMath xmlns:m="http://schemas.openxmlformats.org/officeDocument/2006/math">
                    <m:sSub>
                      <m:sSubPr>
                        <m:ctrlPr>
                          <a:rPr lang="en-US" altLang="zh-CN" i="1">
                            <a:solidFill>
                              <a:schemeClr val="tx1">
                                <a:lumMod val="65000"/>
                                <a:lumOff val="35000"/>
                              </a:schemeClr>
                            </a:solidFill>
                            <a:latin typeface="Cambria Math" panose="02040503050406030204" pitchFamily="18" charset="0"/>
                          </a:rPr>
                        </m:ctrlPr>
                      </m:sSubPr>
                      <m:e>
                        <m:r>
                          <m:rPr>
                            <m:sty m:val="p"/>
                          </m:rPr>
                          <a:rPr lang="en-US" altLang="zh-CN" i="0">
                            <a:solidFill>
                              <a:schemeClr val="tx1">
                                <a:lumMod val="65000"/>
                                <a:lumOff val="35000"/>
                              </a:schemeClr>
                            </a:solidFill>
                            <a:latin typeface="Cambria Math" panose="02040503050406030204" pitchFamily="18" charset="0"/>
                          </a:rPr>
                          <m:t>v</m:t>
                        </m:r>
                      </m:e>
                      <m:sub>
                        <m:r>
                          <m:rPr>
                            <m:sty m:val="p"/>
                          </m:rPr>
                          <a:rPr lang="en-US" altLang="zh-CN" i="0">
                            <a:solidFill>
                              <a:schemeClr val="tx1">
                                <a:lumMod val="65000"/>
                                <a:lumOff val="35000"/>
                              </a:schemeClr>
                            </a:solidFill>
                            <a:latin typeface="Cambria Math" panose="02040503050406030204" pitchFamily="18" charset="0"/>
                          </a:rPr>
                          <m:t>w</m:t>
                        </m:r>
                      </m:sub>
                    </m:sSub>
                    <m:r>
                      <a:rPr lang="zh-CN" altLang="en-US" i="0">
                        <a:solidFill>
                          <a:schemeClr val="tx1">
                            <a:lumMod val="65000"/>
                            <a:lumOff val="35000"/>
                          </a:schemeClr>
                        </a:solidFill>
                        <a:latin typeface="Cambria Math" panose="02040503050406030204" pitchFamily="18" charset="0"/>
                      </a:rPr>
                      <m:t>表示</m:t>
                    </m:r>
                  </m:oMath>
                </a14:m>
                <a:r>
                  <a:rPr lang="zh-CN" altLang="en-US" dirty="0">
                    <a:solidFill>
                      <a:schemeClr val="tx1">
                        <a:lumMod val="65000"/>
                        <a:lumOff val="35000"/>
                      </a:schemeClr>
                    </a:solidFill>
                    <a:latin typeface="Cambria Math" panose="02040503050406030204" pitchFamily="18" charset="0"/>
                  </a:rPr>
                  <a:t>当</a:t>
                </a:r>
                <a14:m>
                  <m:oMath xmlns:m="http://schemas.openxmlformats.org/officeDocument/2006/math">
                    <m:r>
                      <m:rPr>
                        <m:sty m:val="p"/>
                      </m:rPr>
                      <a:rPr lang="en-US" altLang="zh-CN" i="0">
                        <a:solidFill>
                          <a:schemeClr val="tx1">
                            <a:lumMod val="65000"/>
                            <a:lumOff val="35000"/>
                          </a:schemeClr>
                        </a:solidFill>
                        <a:latin typeface="Cambria Math" panose="02040503050406030204" pitchFamily="18" charset="0"/>
                      </a:rPr>
                      <m:t>w</m:t>
                    </m:r>
                  </m:oMath>
                </a14:m>
                <a:r>
                  <a:rPr lang="zh-CN" altLang="en-US" dirty="0">
                    <a:solidFill>
                      <a:schemeClr val="tx1">
                        <a:lumMod val="65000"/>
                        <a:lumOff val="35000"/>
                      </a:schemeClr>
                    </a:solidFill>
                    <a:latin typeface="Cambria Math" panose="02040503050406030204" pitchFamily="18" charset="0"/>
                  </a:rPr>
                  <a:t>是中心词时的向量，</a:t>
                </a:r>
                <a14:m>
                  <m:oMath xmlns:m="http://schemas.openxmlformats.org/officeDocument/2006/math">
                    <m:sSub>
                      <m:sSubPr>
                        <m:ctrlPr>
                          <a:rPr lang="en-US" altLang="zh-CN" i="1" dirty="0">
                            <a:solidFill>
                              <a:schemeClr val="tx1">
                                <a:lumMod val="65000"/>
                                <a:lumOff val="35000"/>
                              </a:schemeClr>
                            </a:solidFill>
                            <a:latin typeface="Cambria Math" panose="02040503050406030204" pitchFamily="18" charset="0"/>
                          </a:rPr>
                        </m:ctrlPr>
                      </m:sSubPr>
                      <m:e>
                        <m:r>
                          <m:rPr>
                            <m:sty m:val="p"/>
                          </m:rPr>
                          <a:rPr lang="en-US" altLang="zh-CN" i="0" dirty="0">
                            <a:solidFill>
                              <a:schemeClr val="tx1">
                                <a:lumMod val="65000"/>
                                <a:lumOff val="35000"/>
                              </a:schemeClr>
                            </a:solidFill>
                            <a:latin typeface="Cambria Math" panose="02040503050406030204" pitchFamily="18" charset="0"/>
                          </a:rPr>
                          <m:t>u</m:t>
                        </m:r>
                      </m:e>
                      <m:sub>
                        <m:r>
                          <m:rPr>
                            <m:sty m:val="p"/>
                          </m:rPr>
                          <a:rPr lang="en-US" altLang="zh-CN" i="0" dirty="0">
                            <a:solidFill>
                              <a:schemeClr val="tx1">
                                <a:lumMod val="65000"/>
                                <a:lumOff val="35000"/>
                              </a:schemeClr>
                            </a:solidFill>
                            <a:latin typeface="Cambria Math" panose="02040503050406030204" pitchFamily="18" charset="0"/>
                          </a:rPr>
                          <m:t>w</m:t>
                        </m:r>
                      </m:sub>
                    </m:sSub>
                    <m:r>
                      <a:rPr lang="zh-CN" altLang="en-US" i="0">
                        <a:solidFill>
                          <a:schemeClr val="tx1">
                            <a:lumMod val="65000"/>
                            <a:lumOff val="35000"/>
                          </a:schemeClr>
                        </a:solidFill>
                        <a:latin typeface="Cambria Math" panose="02040503050406030204" pitchFamily="18" charset="0"/>
                      </a:rPr>
                      <m:t>表示</m:t>
                    </m:r>
                  </m:oMath>
                </a14:m>
                <a:r>
                  <a:rPr lang="zh-CN" altLang="en-US" dirty="0">
                    <a:solidFill>
                      <a:schemeClr val="tx1">
                        <a:lumMod val="65000"/>
                        <a:lumOff val="35000"/>
                      </a:schemeClr>
                    </a:solidFill>
                    <a:latin typeface="Cambria Math" panose="02040503050406030204" pitchFamily="18" charset="0"/>
                  </a:rPr>
                  <a:t>当</a:t>
                </a:r>
                <a14:m>
                  <m:oMath xmlns:m="http://schemas.openxmlformats.org/officeDocument/2006/math">
                    <m:r>
                      <m:rPr>
                        <m:sty m:val="p"/>
                      </m:rPr>
                      <a:rPr lang="en-US" altLang="zh-CN" i="0">
                        <a:solidFill>
                          <a:schemeClr val="tx1">
                            <a:lumMod val="65000"/>
                            <a:lumOff val="35000"/>
                          </a:schemeClr>
                        </a:solidFill>
                        <a:latin typeface="Cambria Math" panose="02040503050406030204" pitchFamily="18" charset="0"/>
                      </a:rPr>
                      <m:t>w</m:t>
                    </m:r>
                  </m:oMath>
                </a14:m>
                <a:r>
                  <a:rPr lang="zh-CN" altLang="en-US" dirty="0">
                    <a:solidFill>
                      <a:schemeClr val="tx1">
                        <a:lumMod val="65000"/>
                        <a:lumOff val="35000"/>
                      </a:schemeClr>
                    </a:solidFill>
                    <a:latin typeface="Cambria Math" panose="02040503050406030204" pitchFamily="18" charset="0"/>
                  </a:rPr>
                  <a:t>是语境词时的向量</a:t>
                </a:r>
                <a:endParaRPr lang="en-US" altLang="zh-CN" dirty="0">
                  <a:solidFill>
                    <a:schemeClr val="tx1">
                      <a:lumMod val="65000"/>
                      <a:lumOff val="35000"/>
                    </a:schemeClr>
                  </a:solidFill>
                  <a:latin typeface="Cambria Math" panose="02040503050406030204" pitchFamily="18" charset="0"/>
                </a:endParaRPr>
              </a:p>
              <a:p>
                <a:r>
                  <a:rPr lang="zh-CN" altLang="en-US" dirty="0">
                    <a:solidFill>
                      <a:schemeClr val="tx1">
                        <a:lumMod val="65000"/>
                        <a:lumOff val="35000"/>
                      </a:schemeClr>
                    </a:solidFill>
                    <a:latin typeface="Cambria Math" panose="02040503050406030204" pitchFamily="18" charset="0"/>
                  </a:rPr>
                  <a:t>对于中心词</a:t>
                </a:r>
                <a14:m>
                  <m:oMath xmlns:m="http://schemas.openxmlformats.org/officeDocument/2006/math">
                    <m:r>
                      <a:rPr lang="en-US" altLang="zh-CN">
                        <a:solidFill>
                          <a:schemeClr val="tx1">
                            <a:lumMod val="65000"/>
                            <a:lumOff val="35000"/>
                          </a:schemeClr>
                        </a:solidFill>
                        <a:latin typeface="Cambria Math" panose="02040503050406030204" pitchFamily="18" charset="0"/>
                      </a:rPr>
                      <m:t>𝑐</m:t>
                    </m:r>
                  </m:oMath>
                </a14:m>
                <a:r>
                  <a:rPr lang="zh-CN" altLang="en-US" dirty="0">
                    <a:solidFill>
                      <a:schemeClr val="tx1">
                        <a:lumMod val="65000"/>
                        <a:lumOff val="35000"/>
                      </a:schemeClr>
                    </a:solidFill>
                    <a:latin typeface="Cambria Math" panose="02040503050406030204" pitchFamily="18" charset="0"/>
                  </a:rPr>
                  <a:t>和语境词</a:t>
                </a:r>
                <a14:m>
                  <m:oMath xmlns:m="http://schemas.openxmlformats.org/officeDocument/2006/math">
                    <m:r>
                      <a:rPr lang="en-US" altLang="zh-CN">
                        <a:solidFill>
                          <a:schemeClr val="tx1">
                            <a:lumMod val="65000"/>
                            <a:lumOff val="35000"/>
                          </a:schemeClr>
                        </a:solidFill>
                        <a:latin typeface="Cambria Math" panose="02040503050406030204" pitchFamily="18" charset="0"/>
                      </a:rPr>
                      <m:t>𝑜</m:t>
                    </m:r>
                  </m:oMath>
                </a14:m>
                <a:endParaRPr lang="en-US" altLang="zh-CN" dirty="0">
                  <a:solidFill>
                    <a:schemeClr val="tx1">
                      <a:lumMod val="65000"/>
                      <a:lumOff val="35000"/>
                    </a:schemeClr>
                  </a:solidFill>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𝑜</m:t>
                        </m:r>
                      </m:e>
                      <m:e>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a:latin typeface="Cambria Math" panose="02040503050406030204" pitchFamily="18" charset="0"/>
                          </a:rPr>
                          <m:t>exp</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r>
                          <a:rPr lang="en-US" altLang="zh-CN" i="1">
                            <a:latin typeface="Cambria Math" panose="02040503050406030204" pitchFamily="18" charset="0"/>
                          </a:rPr>
                          <m:t>)</m:t>
                        </m:r>
                      </m:num>
                      <m:den>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sub>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𝑤</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e>
                                </m:d>
                              </m:e>
                            </m:func>
                          </m:e>
                        </m:nary>
                      </m:den>
                    </m:f>
                  </m:oMath>
                </a14:m>
                <a:endParaRPr lang="en-US" altLang="zh-CN"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13333" r="-1318" b="-666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36</a:t>
            </a:fld>
            <a:endParaRPr lang="en-US"/>
          </a:p>
        </p:txBody>
      </p:sp>
    </p:spTree>
    <p:extLst>
      <p:ext uri="{BB962C8B-B14F-4D97-AF65-F5344CB8AC3E}">
        <p14:creationId xmlns:p14="http://schemas.microsoft.com/office/powerpoint/2010/main" val="1536422990"/>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使用</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𝑝𝑟𝑜𝑏𝑙𝑒𝑚𝑠</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𝑖𝑛𝑡𝑜</m:t>
                            </m:r>
                          </m:sub>
                        </m:sSub>
                      </m:e>
                    </m:d>
                  </m:oMath>
                </a14:m>
                <a:r>
                  <a:rPr lang="zh-CN" altLang="en-US" dirty="0"/>
                  <a:t>表示</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𝑝𝑟𝑜𝑏𝑙𝑒𝑚𝑠</m:t>
                        </m:r>
                      </m:e>
                      <m:e>
                        <m:r>
                          <a:rPr lang="en-US" altLang="zh-CN" i="1">
                            <a:latin typeface="Cambria Math" panose="02040503050406030204" pitchFamily="18" charset="0"/>
                          </a:rPr>
                          <m:t>𝑖𝑛𝑡𝑜</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𝑝𝑟𝑜𝑏𝑙𝑒𝑚𝑠</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𝑖𝑛𝑡𝑜</m:t>
                            </m:r>
                          </m:sub>
                        </m:sSub>
                        <m:r>
                          <a:rPr lang="en-US" altLang="zh-CN" i="1">
                            <a:latin typeface="Cambria Math" panose="02040503050406030204" pitchFamily="18" charset="0"/>
                          </a:rPr>
                          <m:t>,</m:t>
                        </m:r>
                        <m:r>
                          <a:rPr lang="en-US" altLang="zh-CN" i="1">
                            <a:latin typeface="Cambria Math" panose="02040503050406030204" pitchFamily="18" charset="0"/>
                          </a:rPr>
                          <m:t>𝜃</m:t>
                        </m:r>
                      </m:e>
                    </m:d>
                  </m:oMath>
                </a14:m>
                <a:endParaRPr lang="en-US" altLang="zh-CN"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37</a:t>
            </a:fld>
            <a:endParaRPr lang="en-US"/>
          </a:p>
        </p:txBody>
      </p:sp>
      <p:pic>
        <p:nvPicPr>
          <p:cNvPr id="5" name="图片 4">
            <a:extLst>
              <a:ext uri="{FF2B5EF4-FFF2-40B4-BE49-F238E27FC236}">
                <a16:creationId xmlns:a16="http://schemas.microsoft.com/office/drawing/2014/main" id="{5FA5DB56-EB7B-902F-E3E3-53F390D3A528}"/>
              </a:ext>
            </a:extLst>
          </p:cNvPr>
          <p:cNvPicPr>
            <a:picLocks noChangeAspect="1"/>
          </p:cNvPicPr>
          <p:nvPr/>
        </p:nvPicPr>
        <p:blipFill>
          <a:blip r:embed="rId3"/>
          <a:stretch>
            <a:fillRect/>
          </a:stretch>
        </p:blipFill>
        <p:spPr>
          <a:xfrm>
            <a:off x="1397112" y="1553177"/>
            <a:ext cx="6349775" cy="1969670"/>
          </a:xfrm>
          <a:prstGeom prst="rect">
            <a:avLst/>
          </a:prstGeom>
        </p:spPr>
      </p:pic>
    </p:spTree>
    <p:extLst>
      <p:ext uri="{BB962C8B-B14F-4D97-AF65-F5344CB8AC3E}">
        <p14:creationId xmlns:p14="http://schemas.microsoft.com/office/powerpoint/2010/main" val="3315381947"/>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预测函数</a:t>
            </a:r>
            <a:endParaRPr lang="en-US" altLang="zh-CN"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38</a:t>
            </a:fld>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5738E16-260C-8DD4-65F1-48F8FAE7938C}"/>
                  </a:ext>
                </a:extLst>
              </p:cNvPr>
              <p:cNvSpPr txBox="1"/>
              <p:nvPr/>
            </p:nvSpPr>
            <p:spPr>
              <a:xfrm>
                <a:off x="955675" y="1390512"/>
                <a:ext cx="6569242" cy="3695307"/>
              </a:xfrm>
              <a:prstGeom prst="rect">
                <a:avLst/>
              </a:prstGeom>
              <a:noFill/>
            </p:spPr>
            <p:txBody>
              <a:bodyPr wrap="square">
                <a:spAutoFit/>
              </a:bodyPr>
              <a:lstStyle/>
              <a:p>
                <a:pPr marL="0" indent="0">
                  <a:buNone/>
                </a:pPr>
                <a14:m>
                  <m:oMathPara xmlns:m="http://schemas.openxmlformats.org/officeDocument/2006/math">
                    <m:oMathParaPr>
                      <m:jc m:val="center"/>
                    </m:oMathParaPr>
                    <m:oMath xmlns:m="http://schemas.openxmlformats.org/officeDocument/2006/math">
                      <m:r>
                        <a:rPr lang="en-US" altLang="zh-CN" i="1" smtClean="0">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𝑜</m:t>
                          </m:r>
                        </m:e>
                        <m:e>
                          <m:r>
                            <a:rPr lang="en-US" altLang="zh-CN" i="1">
                              <a:latin typeface="Cambria Math" panose="02040503050406030204" pitchFamily="18" charset="0"/>
                            </a:rPr>
                            <m:t>𝑐</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a:latin typeface="Cambria Math" panose="02040503050406030204" pitchFamily="18" charset="0"/>
                            </a:rPr>
                            <m:t>exp</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r>
                            <a:rPr lang="en-US" altLang="zh-CN" i="1">
                              <a:latin typeface="Cambria Math" panose="02040503050406030204" pitchFamily="18" charset="0"/>
                            </a:rPr>
                            <m:t>)</m:t>
                          </m:r>
                        </m:num>
                        <m:den>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𝑉</m:t>
                              </m:r>
                            </m:sub>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𝑤</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e>
                          </m:nary>
                        </m:den>
                      </m:f>
                    </m:oMath>
                  </m:oMathPara>
                </a14:m>
                <a:endParaRPr lang="en-US" altLang="zh-CN" dirty="0"/>
              </a:p>
              <a:p>
                <a:pPr marL="342900" indent="-342900">
                  <a:buFont typeface="+mj-ea"/>
                  <a:buAutoNum type="circleNumDbPlain"/>
                </a:pPr>
                <a:r>
                  <a:rPr lang="zh-CN" altLang="en-US" dirty="0">
                    <a:solidFill>
                      <a:schemeClr val="tx1"/>
                    </a:solidFill>
                  </a:rPr>
                  <a:t>点积运算比较</a:t>
                </a:r>
                <a14:m>
                  <m:oMath xmlns:m="http://schemas.openxmlformats.org/officeDocument/2006/math">
                    <m:r>
                      <a:rPr lang="en-US" altLang="zh-CN" b="0" i="1" smtClean="0">
                        <a:solidFill>
                          <a:schemeClr val="tx1"/>
                        </a:solidFill>
                        <a:latin typeface="Cambria Math" panose="02040503050406030204" pitchFamily="18" charset="0"/>
                      </a:rPr>
                      <m:t>𝑜</m:t>
                    </m:r>
                  </m:oMath>
                </a14:m>
                <a:r>
                  <a:rPr lang="zh-CN" altLang="en-US" dirty="0">
                    <a:solidFill>
                      <a:schemeClr val="tx1"/>
                    </a:solidFill>
                  </a:rPr>
                  <a:t>和</a:t>
                </a:r>
                <a14:m>
                  <m:oMath xmlns:m="http://schemas.openxmlformats.org/officeDocument/2006/math">
                    <m:r>
                      <a:rPr lang="en-US" altLang="zh-CN" b="0" i="1" smtClean="0">
                        <a:solidFill>
                          <a:schemeClr val="tx1"/>
                        </a:solidFill>
                        <a:latin typeface="Cambria Math" panose="02040503050406030204" pitchFamily="18" charset="0"/>
                      </a:rPr>
                      <m:t>𝑐</m:t>
                    </m:r>
                  </m:oMath>
                </a14:m>
                <a:r>
                  <a:rPr lang="zh-CN" altLang="en-US" dirty="0">
                    <a:solidFill>
                      <a:schemeClr val="tx1"/>
                    </a:solidFill>
                  </a:rPr>
                  <a:t>的相似度，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𝑢</m:t>
                        </m:r>
                      </m:e>
                      <m:sup>
                        <m:r>
                          <a:rPr lang="en-US" altLang="zh-CN" b="0" i="1" smtClean="0">
                            <a:solidFill>
                              <a:schemeClr val="tx1"/>
                            </a:solidFill>
                            <a:latin typeface="Cambria Math" panose="02040503050406030204" pitchFamily="18" charset="0"/>
                          </a:rPr>
                          <m:t>𝑇</m:t>
                        </m:r>
                      </m:sup>
                    </m:sSup>
                    <m:r>
                      <a:rPr lang="en-US" altLang="zh-CN" b="0" i="1" smtClean="0">
                        <a:solidFill>
                          <a:schemeClr val="tx1"/>
                        </a:solidFill>
                        <a:latin typeface="Cambria Math" panose="02040503050406030204" pitchFamily="18" charset="0"/>
                      </a:rPr>
                      <m:t>𝑣</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𝑢</m:t>
                    </m:r>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rPr>
                      <m:t>𝑣</m:t>
                    </m:r>
                    <m:r>
                      <a:rPr lang="en-US" altLang="zh-CN" b="0" i="1" smtClean="0">
                        <a:solidFill>
                          <a:schemeClr val="tx1"/>
                        </a:solidFill>
                        <a:latin typeface="Cambria Math" panose="02040503050406030204" pitchFamily="18" charset="0"/>
                      </a:rPr>
                      <m:t>=</m:t>
                    </m:r>
                    <m:nary>
                      <m:naryPr>
                        <m:chr m:val="∑"/>
                        <m:limLoc m:val="subSup"/>
                        <m:ctrlPr>
                          <a:rPr lang="en-US" altLang="zh-CN" b="0" i="1" smtClean="0">
                            <a:solidFill>
                              <a:schemeClr val="tx1"/>
                            </a:solidFill>
                            <a:latin typeface="Cambria Math" panose="02040503050406030204" pitchFamily="18" charset="0"/>
                          </a:rPr>
                        </m:ctrlPr>
                      </m:naryPr>
                      <m:sub>
                        <m:r>
                          <m:rPr>
                            <m:brk m:alnAt="25"/>
                          </m:rP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𝑛</m:t>
                        </m:r>
                      </m:sup>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𝑢</m:t>
                            </m:r>
                          </m:e>
                          <m:sub>
                            <m:r>
                              <a:rPr lang="en-US" altLang="zh-CN" b="0" i="1" smtClean="0">
                                <a:solidFill>
                                  <a:schemeClr val="tx1"/>
                                </a:solidFill>
                                <a:latin typeface="Cambria Math" panose="02040503050406030204" pitchFamily="18" charset="0"/>
                              </a:rPr>
                              <m:t>𝑖</m:t>
                            </m:r>
                          </m:sub>
                        </m:sSub>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𝑖</m:t>
                            </m:r>
                          </m:sub>
                        </m:sSub>
                      </m:e>
                    </m:nary>
                    <m:r>
                      <a:rPr lang="zh-CN" altLang="en-US" i="1">
                        <a:solidFill>
                          <a:schemeClr val="tx1"/>
                        </a:solidFill>
                        <a:latin typeface="Cambria Math" panose="02040503050406030204" pitchFamily="18" charset="0"/>
                      </a:rPr>
                      <m:t>，</m:t>
                    </m:r>
                  </m:oMath>
                </a14:m>
                <a:r>
                  <a:rPr lang="zh-CN" altLang="en-US" dirty="0">
                    <a:solidFill>
                      <a:schemeClr val="tx1"/>
                    </a:solidFill>
                  </a:rPr>
                  <a:t>更大的点积代表更大的概率</a:t>
                </a:r>
                <a:endParaRPr lang="en-US" altLang="zh-CN" dirty="0">
                  <a:solidFill>
                    <a:schemeClr val="tx1"/>
                  </a:solidFill>
                </a:endParaRPr>
              </a:p>
              <a:p>
                <a:pPr marL="342900" indent="-342900">
                  <a:buFont typeface="+mj-ea"/>
                  <a:buAutoNum type="circleNumDbPlain"/>
                </a:pPr>
                <a:endParaRPr lang="en-US" altLang="zh-CN" dirty="0">
                  <a:solidFill>
                    <a:schemeClr val="tx1"/>
                  </a:solidFill>
                </a:endParaRPr>
              </a:p>
              <a:p>
                <a:pPr marL="342900" indent="-342900">
                  <a:buFont typeface="+mj-ea"/>
                  <a:buAutoNum type="circleNumDbPlain"/>
                </a:pPr>
                <a:r>
                  <a:rPr lang="en-US" altLang="zh-CN" dirty="0">
                    <a:solidFill>
                      <a:schemeClr val="tx1"/>
                    </a:solidFill>
                  </a:rPr>
                  <a:t>exp</a:t>
                </a:r>
                <a:r>
                  <a:rPr lang="zh-CN" altLang="en-US" dirty="0">
                    <a:solidFill>
                      <a:schemeClr val="tx1"/>
                    </a:solidFill>
                  </a:rPr>
                  <a:t>指数运算将数值转换为正值</a:t>
                </a:r>
                <a:endParaRPr lang="en-US" altLang="zh-CN" dirty="0">
                  <a:solidFill>
                    <a:schemeClr val="tx1"/>
                  </a:solidFill>
                </a:endParaRPr>
              </a:p>
              <a:p>
                <a:pPr marL="342900" indent="-342900">
                  <a:buFont typeface="+mj-ea"/>
                  <a:buAutoNum type="circleNumDbPlain"/>
                </a:pPr>
                <a:endParaRPr lang="en-US" altLang="zh-CN" dirty="0">
                  <a:solidFill>
                    <a:schemeClr val="tx1"/>
                  </a:solidFill>
                </a:endParaRPr>
              </a:p>
              <a:p>
                <a:pPr marL="342900" indent="-342900">
                  <a:buFont typeface="+mj-ea"/>
                  <a:buAutoNum type="circleNumDbPlain"/>
                </a:pPr>
                <a:r>
                  <a:rPr lang="zh-CN" altLang="en-US" dirty="0">
                    <a:solidFill>
                      <a:schemeClr val="tx1"/>
                    </a:solidFill>
                  </a:rPr>
                  <a:t>给定概率分布对整个词典进行归一化处理。</a:t>
                </a:r>
                <a:endParaRPr lang="en-US" altLang="zh-CN" dirty="0">
                  <a:solidFill>
                    <a:schemeClr val="tx1"/>
                  </a:solidFill>
                </a:endParaRPr>
              </a:p>
              <a:p>
                <a:pPr marL="342900" indent="-342900">
                  <a:buFont typeface="+mj-ea"/>
                  <a:buAutoNum type="circleNumDbPlain"/>
                </a:pPr>
                <a:endParaRPr lang="en-US" altLang="zh-CN" dirty="0">
                  <a:solidFill>
                    <a:schemeClr val="tx1"/>
                  </a:solidFill>
                </a:endParaRPr>
              </a:p>
              <a:p>
                <a:pPr marL="342900" indent="-342900">
                  <a:buFont typeface="+mj-ea"/>
                  <a:buAutoNum type="circleNumDbPlain"/>
                </a:pPr>
                <a:r>
                  <a:rPr lang="zh-CN" altLang="en-US" dirty="0">
                    <a:solidFill>
                      <a:schemeClr val="tx1"/>
                    </a:solidFill>
                  </a:rPr>
                  <a:t>本质上，</a:t>
                </a:r>
                <a:r>
                  <a:rPr lang="en-US" altLang="zh-CN" dirty="0" err="1">
                    <a:solidFill>
                      <a:schemeClr val="tx1"/>
                    </a:solidFill>
                  </a:rPr>
                  <a:t>softmax</a:t>
                </a:r>
                <a:r>
                  <a:rPr lang="zh-CN" altLang="en-US" dirty="0">
                    <a:solidFill>
                      <a:schemeClr val="tx1"/>
                    </a:solidFill>
                  </a:rPr>
                  <a:t>函数将实数集映射到</a:t>
                </a:r>
                <a:r>
                  <a:rPr lang="en-US" altLang="zh-CN" dirty="0">
                    <a:solidFill>
                      <a:schemeClr val="tx1"/>
                    </a:solidFill>
                  </a:rPr>
                  <a:t>0-1</a:t>
                </a:r>
                <a:r>
                  <a:rPr lang="zh-CN" altLang="en-US" dirty="0">
                    <a:solidFill>
                      <a:schemeClr val="tx1"/>
                    </a:solidFill>
                  </a:rPr>
                  <a:t>，</a:t>
                </a:r>
                <a14:m>
                  <m:oMath xmlns:m="http://schemas.openxmlformats.org/officeDocument/2006/math">
                    <m:sSup>
                      <m:sSupPr>
                        <m:ctrlPr>
                          <a:rPr lang="en-US" altLang="zh-CN" b="0" i="1" smtClean="0">
                            <a:solidFill>
                              <a:schemeClr val="tx1"/>
                            </a:solidFill>
                            <a:latin typeface="Cambria Math" panose="02040503050406030204" pitchFamily="18" charset="0"/>
                            <a:ea typeface="Cambria Math" panose="02040503050406030204" pitchFamily="18" charset="0"/>
                          </a:rPr>
                        </m:ctrlPr>
                      </m:sSupPr>
                      <m:e>
                        <m:r>
                          <a:rPr lang="en-US" altLang="zh-CN" i="1" smtClean="0">
                            <a:solidFill>
                              <a:schemeClr val="tx1"/>
                            </a:solidFill>
                            <a:latin typeface="Cambria Math" panose="02040503050406030204" pitchFamily="18" charset="0"/>
                            <a:ea typeface="Cambria Math" panose="02040503050406030204" pitchFamily="18" charset="0"/>
                          </a:rPr>
                          <m:t>ℝ</m:t>
                        </m:r>
                      </m:e>
                      <m:sup>
                        <m:r>
                          <a:rPr lang="en-US" altLang="zh-CN" b="0" i="1" smtClean="0">
                            <a:solidFill>
                              <a:schemeClr val="tx1"/>
                            </a:solidFill>
                            <a:latin typeface="Cambria Math" panose="02040503050406030204" pitchFamily="18" charset="0"/>
                            <a:ea typeface="Cambria Math" panose="02040503050406030204" pitchFamily="18" charset="0"/>
                          </a:rPr>
                          <m:t>𝑛</m:t>
                        </m:r>
                      </m:sup>
                    </m:sSup>
                    <m:r>
                      <a:rPr lang="en-US" altLang="zh-CN" b="0" i="1" smtClean="0">
                        <a:solidFill>
                          <a:schemeClr val="tx1"/>
                        </a:solidFill>
                        <a:latin typeface="Cambria Math" panose="02040503050406030204" pitchFamily="18" charset="0"/>
                        <a:ea typeface="Cambria Math" panose="02040503050406030204" pitchFamily="18" charset="0"/>
                      </a:rPr>
                      <m:t>→</m:t>
                    </m:r>
                    <m:sSup>
                      <m:sSupPr>
                        <m:ctrlPr>
                          <a:rPr lang="en-US" altLang="zh-CN" b="0" i="1" smtClean="0">
                            <a:solidFill>
                              <a:schemeClr val="tx1"/>
                            </a:solidFill>
                            <a:latin typeface="Cambria Math" panose="02040503050406030204" pitchFamily="18" charset="0"/>
                            <a:ea typeface="Cambria Math" panose="02040503050406030204" pitchFamily="18" charset="0"/>
                          </a:rPr>
                        </m:ctrlPr>
                      </m:sSupPr>
                      <m:e>
                        <m:d>
                          <m:dPr>
                            <m:ctrlPr>
                              <a:rPr lang="en-US" altLang="zh-CN" b="0" i="1" smtClean="0">
                                <a:solidFill>
                                  <a:schemeClr val="tx1"/>
                                </a:solidFill>
                                <a:latin typeface="Cambria Math" panose="02040503050406030204" pitchFamily="18" charset="0"/>
                                <a:ea typeface="Cambria Math" panose="02040503050406030204" pitchFamily="18" charset="0"/>
                              </a:rPr>
                            </m:ctrlPr>
                          </m:dPr>
                          <m:e>
                            <m:r>
                              <a:rPr lang="en-US" altLang="zh-CN" b="0" i="1" smtClean="0">
                                <a:solidFill>
                                  <a:schemeClr val="tx1"/>
                                </a:solidFill>
                                <a:latin typeface="Cambria Math" panose="02040503050406030204" pitchFamily="18" charset="0"/>
                                <a:ea typeface="Cambria Math" panose="02040503050406030204" pitchFamily="18" charset="0"/>
                              </a:rPr>
                              <m:t>0,1</m:t>
                            </m:r>
                          </m:e>
                        </m:d>
                      </m:e>
                      <m:sup>
                        <m:r>
                          <a:rPr lang="en-US" altLang="zh-CN" b="0" i="1" smtClean="0">
                            <a:solidFill>
                              <a:schemeClr val="tx1"/>
                            </a:solidFill>
                            <a:latin typeface="Cambria Math" panose="02040503050406030204" pitchFamily="18" charset="0"/>
                            <a:ea typeface="Cambria Math" panose="02040503050406030204" pitchFamily="18" charset="0"/>
                          </a:rPr>
                          <m:t>𝑛</m:t>
                        </m:r>
                      </m:sup>
                    </m:sSup>
                  </m:oMath>
                </a14:m>
                <a:endParaRPr lang="en-US" altLang="zh-CN" dirty="0">
                  <a:solidFill>
                    <a:schemeClr val="tx1"/>
                  </a:solidFill>
                </a:endParaRPr>
              </a:p>
              <a:p>
                <a:pPr marL="342900" indent="-342900">
                  <a:buFont typeface="+mj-ea"/>
                  <a:buAutoNum type="circleNumDbPlain"/>
                </a:pPr>
                <a:endParaRPr lang="en-US" altLang="zh-CN" dirty="0">
                  <a:solidFill>
                    <a:schemeClr val="tx1"/>
                  </a:solidFill>
                </a:endParaRPr>
              </a:p>
              <a:p>
                <a:pPr marL="342900" indent="-342900">
                  <a:buFont typeface="+mj-ea"/>
                  <a:buAutoNum type="circleNumDbPlain"/>
                </a:pPr>
                <a14:m>
                  <m:oMath xmlns:m="http://schemas.openxmlformats.org/officeDocument/2006/math">
                    <m:r>
                      <m:rPr>
                        <m:sty m:val="p"/>
                      </m:rPr>
                      <a:rPr lang="en-US" altLang="zh-CN" b="0" i="0" smtClean="0">
                        <a:solidFill>
                          <a:schemeClr val="tx1"/>
                        </a:solidFill>
                        <a:latin typeface="Cambria Math" panose="02040503050406030204" pitchFamily="18" charset="0"/>
                      </a:rPr>
                      <m:t>softmax</m:t>
                    </m:r>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m:rPr>
                                <m:sty m:val="p"/>
                              </m:rPr>
                              <a:rPr lang="en-US" altLang="zh-CN" b="0" i="0" smtClean="0">
                                <a:solidFill>
                                  <a:schemeClr val="tx1"/>
                                </a:solidFill>
                                <a:latin typeface="Cambria Math" panose="02040503050406030204" pitchFamily="18" charset="0"/>
                              </a:rPr>
                              <m:t>x</m:t>
                            </m:r>
                          </m:e>
                          <m:sub>
                            <m:r>
                              <m:rPr>
                                <m:sty m:val="p"/>
                              </m:rPr>
                              <a:rPr lang="en-US" altLang="zh-CN" b="0" i="0" smtClean="0">
                                <a:solidFill>
                                  <a:schemeClr val="tx1"/>
                                </a:solidFill>
                                <a:latin typeface="Cambria Math" panose="02040503050406030204" pitchFamily="18" charset="0"/>
                              </a:rPr>
                              <m:t>i</m:t>
                            </m:r>
                          </m:sub>
                        </m:sSub>
                      </m:e>
                    </m:d>
                    <m:r>
                      <a:rPr lang="en-US" altLang="zh-CN" b="0" i="0"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r>
                          <m:rPr>
                            <m:sty m:val="p"/>
                          </m:rPr>
                          <a:rPr lang="en-US" altLang="zh-CN" b="0" i="0" smtClean="0">
                            <a:solidFill>
                              <a:schemeClr val="tx1"/>
                            </a:solidFill>
                            <a:latin typeface="Cambria Math" panose="02040503050406030204" pitchFamily="18" charset="0"/>
                          </a:rPr>
                          <m:t>exp</m:t>
                        </m:r>
                        <m:r>
                          <a:rPr lang="en-US" altLang="zh-CN" b="0" i="0"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m:rPr>
                                <m:sty m:val="p"/>
                              </m:rPr>
                              <a:rPr lang="en-US" altLang="zh-CN" b="0" i="0" smtClean="0">
                                <a:solidFill>
                                  <a:schemeClr val="tx1"/>
                                </a:solidFill>
                                <a:latin typeface="Cambria Math" panose="02040503050406030204" pitchFamily="18" charset="0"/>
                              </a:rPr>
                              <m:t>x</m:t>
                            </m:r>
                          </m:e>
                          <m:sub>
                            <m:r>
                              <m:rPr>
                                <m:sty m:val="p"/>
                              </m:rPr>
                              <a:rPr lang="en-US" altLang="zh-CN" b="0" i="0" smtClean="0">
                                <a:solidFill>
                                  <a:schemeClr val="tx1"/>
                                </a:solidFill>
                                <a:latin typeface="Cambria Math" panose="02040503050406030204" pitchFamily="18" charset="0"/>
                              </a:rPr>
                              <m:t>i</m:t>
                            </m:r>
                          </m:sub>
                        </m:sSub>
                        <m:r>
                          <a:rPr lang="en-US" altLang="zh-CN" b="0" i="0" smtClean="0">
                            <a:solidFill>
                              <a:schemeClr val="tx1"/>
                            </a:solidFill>
                            <a:latin typeface="Cambria Math" panose="02040503050406030204" pitchFamily="18" charset="0"/>
                          </a:rPr>
                          <m:t>)</m:t>
                        </m:r>
                      </m:num>
                      <m:den>
                        <m:nary>
                          <m:naryPr>
                            <m:chr m:val="∑"/>
                            <m:limLoc m:val="subSup"/>
                            <m:ctrlPr>
                              <a:rPr lang="en-US" altLang="zh-CN" b="0" i="1" smtClean="0">
                                <a:solidFill>
                                  <a:schemeClr val="tx1"/>
                                </a:solidFill>
                                <a:latin typeface="Cambria Math" panose="02040503050406030204" pitchFamily="18" charset="0"/>
                              </a:rPr>
                            </m:ctrlPr>
                          </m:naryPr>
                          <m:sub>
                            <m:r>
                              <m:rPr>
                                <m:sty m:val="p"/>
                                <m:brk m:alnAt="25"/>
                              </m:rPr>
                              <a:rPr lang="en-US" altLang="zh-CN" b="0" i="0" smtClean="0">
                                <a:solidFill>
                                  <a:schemeClr val="tx1"/>
                                </a:solidFill>
                                <a:latin typeface="Cambria Math" panose="02040503050406030204" pitchFamily="18" charset="0"/>
                              </a:rPr>
                              <m:t>j</m:t>
                            </m:r>
                            <m:r>
                              <a:rPr lang="en-US" altLang="zh-CN" b="0" i="0" smtClean="0">
                                <a:solidFill>
                                  <a:schemeClr val="tx1"/>
                                </a:solidFill>
                                <a:latin typeface="Cambria Math" panose="02040503050406030204" pitchFamily="18" charset="0"/>
                              </a:rPr>
                              <m:t>=1</m:t>
                            </m:r>
                          </m:sub>
                          <m:sup>
                            <m:r>
                              <m:rPr>
                                <m:sty m:val="p"/>
                              </m:rPr>
                              <a:rPr lang="en-US" altLang="zh-CN" b="0" i="0" smtClean="0">
                                <a:solidFill>
                                  <a:schemeClr val="tx1"/>
                                </a:solidFill>
                                <a:latin typeface="Cambria Math" panose="02040503050406030204" pitchFamily="18" charset="0"/>
                              </a:rPr>
                              <m:t>n</m:t>
                            </m:r>
                          </m:sup>
                          <m:e>
                            <m:r>
                              <m:rPr>
                                <m:sty m:val="p"/>
                              </m:rPr>
                              <a:rPr lang="en-US" altLang="zh-CN" b="0" i="0" smtClean="0">
                                <a:solidFill>
                                  <a:schemeClr val="tx1"/>
                                </a:solidFill>
                                <a:latin typeface="Cambria Math" panose="02040503050406030204" pitchFamily="18" charset="0"/>
                              </a:rPr>
                              <m:t>exp</m:t>
                            </m:r>
                            <m:r>
                              <a:rPr lang="en-US" altLang="zh-CN" b="0" i="0"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m:rPr>
                                    <m:sty m:val="p"/>
                                  </m:rPr>
                                  <a:rPr lang="en-US" altLang="zh-CN" b="0" i="0" smtClean="0">
                                    <a:solidFill>
                                      <a:schemeClr val="tx1"/>
                                    </a:solidFill>
                                    <a:latin typeface="Cambria Math" panose="02040503050406030204" pitchFamily="18" charset="0"/>
                                  </a:rPr>
                                  <m:t>x</m:t>
                                </m:r>
                              </m:e>
                              <m:sub>
                                <m:r>
                                  <m:rPr>
                                    <m:sty m:val="p"/>
                                  </m:rPr>
                                  <a:rPr lang="en-US" altLang="zh-CN" b="0" i="0" smtClean="0">
                                    <a:solidFill>
                                      <a:schemeClr val="tx1"/>
                                    </a:solidFill>
                                    <a:latin typeface="Cambria Math" panose="02040503050406030204" pitchFamily="18" charset="0"/>
                                  </a:rPr>
                                  <m:t>j</m:t>
                                </m:r>
                              </m:sub>
                            </m:sSub>
                            <m:r>
                              <a:rPr lang="en-US" altLang="zh-CN" b="0" i="0" smtClean="0">
                                <a:solidFill>
                                  <a:schemeClr val="tx1"/>
                                </a:solidFill>
                                <a:latin typeface="Cambria Math" panose="02040503050406030204" pitchFamily="18" charset="0"/>
                              </a:rPr>
                              <m:t>)</m:t>
                            </m:r>
                          </m:e>
                        </m:nary>
                      </m:den>
                    </m:f>
                    <m:r>
                      <a:rPr lang="en-US" altLang="zh-CN" b="0" i="0"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m:rPr>
                            <m:sty m:val="p"/>
                          </m:rPr>
                          <a:rPr lang="en-US" altLang="zh-CN" b="0" i="0" smtClean="0">
                            <a:solidFill>
                              <a:schemeClr val="tx1"/>
                            </a:solidFill>
                            <a:latin typeface="Cambria Math" panose="02040503050406030204" pitchFamily="18" charset="0"/>
                          </a:rPr>
                          <m:t>p</m:t>
                        </m:r>
                      </m:e>
                      <m:sub>
                        <m:r>
                          <m:rPr>
                            <m:sty m:val="p"/>
                          </m:rPr>
                          <a:rPr lang="en-US" altLang="zh-CN" b="0" i="0" smtClean="0">
                            <a:solidFill>
                              <a:schemeClr val="tx1"/>
                            </a:solidFill>
                            <a:latin typeface="Cambria Math" panose="02040503050406030204" pitchFamily="18" charset="0"/>
                          </a:rPr>
                          <m:t>i</m:t>
                        </m:r>
                      </m:sub>
                    </m:sSub>
                  </m:oMath>
                </a14:m>
                <a:endParaRPr lang="zh-CN" altLang="en-US" dirty="0">
                  <a:solidFill>
                    <a:schemeClr val="tx1"/>
                  </a:solidFill>
                </a:endParaRPr>
              </a:p>
            </p:txBody>
          </p:sp>
        </mc:Choice>
        <mc:Fallback xmlns="">
          <p:sp>
            <p:nvSpPr>
              <p:cNvPr id="7" name="文本框 6">
                <a:extLst>
                  <a:ext uri="{FF2B5EF4-FFF2-40B4-BE49-F238E27FC236}">
                    <a16:creationId xmlns:a16="http://schemas.microsoft.com/office/drawing/2014/main" id="{25738E16-260C-8DD4-65F1-48F8FAE7938C}"/>
                  </a:ext>
                </a:extLst>
              </p:cNvPr>
              <p:cNvSpPr txBox="1">
                <a:spLocks noRot="1" noChangeAspect="1" noMove="1" noResize="1" noEditPoints="1" noAdjustHandles="1" noChangeArrowheads="1" noChangeShapeType="1" noTextEdit="1"/>
              </p:cNvSpPr>
              <p:nvPr/>
            </p:nvSpPr>
            <p:spPr>
              <a:xfrm>
                <a:off x="955675" y="1390512"/>
                <a:ext cx="6569242" cy="3695307"/>
              </a:xfrm>
              <a:prstGeom prst="rect">
                <a:avLst/>
              </a:prstGeom>
              <a:blipFill>
                <a:blip r:embed="rId2"/>
                <a:stretch>
                  <a:fillRect l="-386" t="-2397" r="-193" b="-109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319741"/>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参数学习</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r>
              <a:rPr lang="zh-CN" altLang="en-US" dirty="0"/>
              <a:t>通过调整模型参数使得模型损失值（</a:t>
            </a:r>
            <a:r>
              <a:rPr lang="en-US" altLang="zh-CN" dirty="0"/>
              <a:t>loss</a:t>
            </a:r>
            <a:r>
              <a:rPr lang="zh-CN" altLang="en-US" dirty="0"/>
              <a:t>）极小化实现模型训练</a:t>
            </a:r>
            <a:endParaRPr lang="en-US" altLang="zh-CN" dirty="0"/>
          </a:p>
          <a:p>
            <a:pPr lvl="1"/>
            <a:r>
              <a:rPr lang="zh-CN" altLang="en-US" dirty="0"/>
              <a:t>例如：对于一个依赖于</a:t>
            </a:r>
            <a:r>
              <a:rPr lang="en-US" altLang="zh-CN" dirty="0"/>
              <a:t>2</a:t>
            </a:r>
            <a:r>
              <a:rPr lang="zh-CN" altLang="en-US" dirty="0"/>
              <a:t>个参数的凸函数，等高线反映了目标函数的值的大小等级</a:t>
            </a:r>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39</a:t>
            </a:fld>
            <a:endParaRPr lang="en-US"/>
          </a:p>
        </p:txBody>
      </p:sp>
      <p:pic>
        <p:nvPicPr>
          <p:cNvPr id="5" name="图片 4">
            <a:extLst>
              <a:ext uri="{FF2B5EF4-FFF2-40B4-BE49-F238E27FC236}">
                <a16:creationId xmlns:a16="http://schemas.microsoft.com/office/drawing/2014/main" id="{EBF987CA-9C76-0A18-4D24-F1A49366B216}"/>
              </a:ext>
            </a:extLst>
          </p:cNvPr>
          <p:cNvPicPr>
            <a:picLocks noChangeAspect="1"/>
          </p:cNvPicPr>
          <p:nvPr/>
        </p:nvPicPr>
        <p:blipFill>
          <a:blip r:embed="rId2"/>
          <a:stretch>
            <a:fillRect/>
          </a:stretch>
        </p:blipFill>
        <p:spPr>
          <a:xfrm>
            <a:off x="2544437" y="1819174"/>
            <a:ext cx="3817862" cy="3696015"/>
          </a:xfrm>
          <a:prstGeom prst="rect">
            <a:avLst/>
          </a:prstGeom>
        </p:spPr>
      </p:pic>
    </p:spTree>
    <p:extLst>
      <p:ext uri="{BB962C8B-B14F-4D97-AF65-F5344CB8AC3E}">
        <p14:creationId xmlns:p14="http://schemas.microsoft.com/office/powerpoint/2010/main" val="518907240"/>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评论的情感情绪如何分类？</a:t>
            </a:r>
          </a:p>
        </p:txBody>
      </p:sp>
      <p:pic>
        <p:nvPicPr>
          <p:cNvPr id="6" name="内容占位符 5">
            <a:extLst>
              <a:ext uri="{FF2B5EF4-FFF2-40B4-BE49-F238E27FC236}">
                <a16:creationId xmlns:a16="http://schemas.microsoft.com/office/drawing/2014/main" id="{9540B611-CAC3-5550-0728-93A73108655B}"/>
              </a:ext>
            </a:extLst>
          </p:cNvPr>
          <p:cNvPicPr>
            <a:picLocks noGrp="1" noChangeAspect="1"/>
          </p:cNvPicPr>
          <p:nvPr>
            <p:ph sz="quarter" idx="10"/>
          </p:nvPr>
        </p:nvPicPr>
        <p:blipFill>
          <a:blip r:embed="rId2"/>
          <a:stretch>
            <a:fillRect/>
          </a:stretch>
        </p:blipFill>
        <p:spPr>
          <a:xfrm>
            <a:off x="4555741" y="880991"/>
            <a:ext cx="4523441" cy="4115748"/>
          </a:xfrm>
          <a:prstGeom prst="rect">
            <a:avLst/>
          </a:prstGeom>
        </p:spPr>
      </p:pic>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4</a:t>
            </a:fld>
            <a:endParaRPr lang="en-US"/>
          </a:p>
        </p:txBody>
      </p:sp>
      <p:pic>
        <p:nvPicPr>
          <p:cNvPr id="7" name="图片 6">
            <a:extLst>
              <a:ext uri="{FF2B5EF4-FFF2-40B4-BE49-F238E27FC236}">
                <a16:creationId xmlns:a16="http://schemas.microsoft.com/office/drawing/2014/main" id="{C99FE233-1A5D-7329-6964-B2DDF9760AF1}"/>
              </a:ext>
            </a:extLst>
          </p:cNvPr>
          <p:cNvPicPr>
            <a:picLocks noChangeAspect="1"/>
          </p:cNvPicPr>
          <p:nvPr/>
        </p:nvPicPr>
        <p:blipFill>
          <a:blip r:embed="rId3"/>
          <a:stretch>
            <a:fillRect/>
          </a:stretch>
        </p:blipFill>
        <p:spPr>
          <a:xfrm>
            <a:off x="0" y="941738"/>
            <a:ext cx="4523441" cy="4151470"/>
          </a:xfrm>
          <a:prstGeom prst="rect">
            <a:avLst/>
          </a:prstGeom>
        </p:spPr>
      </p:pic>
    </p:spTree>
    <p:extLst>
      <p:ext uri="{BB962C8B-B14F-4D97-AF65-F5344CB8AC3E}">
        <p14:creationId xmlns:p14="http://schemas.microsoft.com/office/powerpoint/2010/main" val="3321566841"/>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参数学习</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通过调整模型参数使得模型损失值（</a:t>
            </a:r>
            <a:r>
              <a:rPr lang="en-US" altLang="zh-CN" dirty="0"/>
              <a:t>loss</a:t>
            </a:r>
            <a:r>
              <a:rPr lang="zh-CN" altLang="en-US" dirty="0"/>
              <a:t>）极小化实现模型训练</a:t>
            </a:r>
            <a:endParaRPr lang="en-US" altLang="zh-CN" dirty="0"/>
          </a:p>
          <a:p>
            <a:pPr lvl="2"/>
            <a:r>
              <a:rPr lang="zh-CN" altLang="en-US" dirty="0"/>
              <a:t>𝜃表示所有的模型参数，通常以长向量表示</a:t>
            </a:r>
          </a:p>
          <a:p>
            <a:pPr lvl="2"/>
            <a:r>
              <a:rPr lang="zh-CN" altLang="en-US" dirty="0"/>
              <a:t>在当前的</a:t>
            </a:r>
            <a:r>
              <a:rPr lang="en" altLang="zh-CN" dirty="0"/>
              <a:t>word2vec</a:t>
            </a:r>
            <a:r>
              <a:rPr lang="zh-CN" altLang="en-US" dirty="0"/>
              <a:t>模型中， 𝜃是由</a:t>
            </a:r>
            <a:r>
              <a:rPr lang="en" altLang="zh-CN" dirty="0"/>
              <a:t>d</a:t>
            </a:r>
            <a:r>
              <a:rPr lang="zh-CN" altLang="en-US" dirty="0"/>
              <a:t>维向量构成，包含</a:t>
            </a:r>
            <a:r>
              <a:rPr lang="en" altLang="zh-CN" dirty="0"/>
              <a:t>V</a:t>
            </a:r>
            <a:r>
              <a:rPr lang="zh-CN" altLang="en-US" dirty="0"/>
              <a:t>个词</a:t>
            </a:r>
          </a:p>
          <a:p>
            <a:pPr lvl="2"/>
            <a:r>
              <a:rPr lang="zh-CN" altLang="en-US" dirty="0"/>
              <a:t>每个词都有两个向量，</a:t>
            </a:r>
          </a:p>
          <a:p>
            <a:pPr lvl="2"/>
            <a:r>
              <a:rPr lang="zh-CN" altLang="en-US" dirty="0"/>
              <a:t>通过使梯度下降优化模型参数。</a:t>
            </a:r>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40</a:t>
            </a:fld>
            <a:endParaRPr lang="en-US"/>
          </a:p>
        </p:txBody>
      </p:sp>
      <p:pic>
        <p:nvPicPr>
          <p:cNvPr id="6" name="图片 5">
            <a:extLst>
              <a:ext uri="{FF2B5EF4-FFF2-40B4-BE49-F238E27FC236}">
                <a16:creationId xmlns:a16="http://schemas.microsoft.com/office/drawing/2014/main" id="{2BFDC929-78CC-33E4-ACF9-F387569DB439}"/>
              </a:ext>
            </a:extLst>
          </p:cNvPr>
          <p:cNvPicPr>
            <a:picLocks noChangeAspect="1"/>
          </p:cNvPicPr>
          <p:nvPr/>
        </p:nvPicPr>
        <p:blipFill>
          <a:blip r:embed="rId2"/>
          <a:stretch>
            <a:fillRect/>
          </a:stretch>
        </p:blipFill>
        <p:spPr>
          <a:xfrm>
            <a:off x="4850813" y="2194111"/>
            <a:ext cx="3337512" cy="2992252"/>
          </a:xfrm>
          <a:prstGeom prst="rect">
            <a:avLst/>
          </a:prstGeom>
        </p:spPr>
      </p:pic>
    </p:spTree>
    <p:extLst>
      <p:ext uri="{BB962C8B-B14F-4D97-AF65-F5344CB8AC3E}">
        <p14:creationId xmlns:p14="http://schemas.microsoft.com/office/powerpoint/2010/main" val="1044395927"/>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参数学习</a:t>
            </a:r>
            <a:r>
              <a:rPr lang="en-US" altLang="zh-CN" dirty="0"/>
              <a:t>-</a:t>
            </a:r>
            <a:r>
              <a:rPr lang="zh-CN" altLang="en-US" dirty="0"/>
              <a:t>目标函数</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𝜃</m:t>
                              </m:r>
                            </m:lim>
                          </m:limLow>
                        </m:fName>
                        <m:e>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𝜃</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𝑇</m:t>
                              </m:r>
                            </m:den>
                          </m:f>
                          <m:r>
                            <a:rPr lang="en-US" altLang="zh-CN" i="1">
                              <a:latin typeface="Cambria Math" panose="02040503050406030204" pitchFamily="18" charset="0"/>
                            </a:rPr>
                            <m:t>𝑙𝑜𝑔𝐿</m:t>
                          </m:r>
                          <m:d>
                            <m:dPr>
                              <m:ctrlPr>
                                <a:rPr lang="en-US" altLang="zh-CN" i="1">
                                  <a:latin typeface="Cambria Math" panose="02040503050406030204" pitchFamily="18" charset="0"/>
                                </a:rPr>
                              </m:ctrlPr>
                            </m:dPr>
                            <m:e>
                              <m:r>
                                <a:rPr lang="en-US" altLang="zh-CN" i="1">
                                  <a:latin typeface="Cambria Math" panose="02040503050406030204" pitchFamily="18" charset="0"/>
                                </a:rPr>
                                <m:t>𝜃</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𝑇</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𝑇</m:t>
                              </m:r>
                            </m:sup>
                            <m:e>
                              <m:nary>
                                <m:naryPr>
                                  <m:chr m:val="∑"/>
                                  <m:limLoc m:val="subSup"/>
                                  <m:supHide m:val="on"/>
                                  <m:ctrlPr>
                                    <a:rPr lang="en-US" altLang="zh-CN" i="1" smtClean="0">
                                      <a:latin typeface="Cambria Math" panose="02040503050406030204" pitchFamily="18" charset="0"/>
                                    </a:rPr>
                                  </m:ctrlPr>
                                </m:naryPr>
                                <m:sub>
                                  <m:r>
                                    <m:rPr>
                                      <m:brk m:alnAt="7"/>
                                    </m:rPr>
                                    <a:rPr lang="en-US" altLang="zh-CN" i="1" dirty="0">
                                      <a:latin typeface="Cambria Math" panose="02040503050406030204" pitchFamily="18" charset="0"/>
                                    </a:rPr>
                                    <m:t>−</m:t>
                                  </m:r>
                                  <m:r>
                                    <a:rPr lang="en-US" altLang="zh-CN" i="1" dirty="0">
                                      <a:latin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𝑗</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𝑗</m:t>
                                  </m:r>
                                  <m:r>
                                    <a:rPr lang="en-US" altLang="zh-CN" i="1" dirty="0">
                                      <a:latin typeface="Cambria Math" panose="02040503050406030204" pitchFamily="18" charset="0"/>
                                      <a:ea typeface="Cambria Math" panose="02040503050406030204" pitchFamily="18" charset="0"/>
                                    </a:rPr>
                                    <m:t>≠0</m:t>
                                  </m:r>
                                </m:sub>
                                <m:sup/>
                                <m:e>
                                  <m:r>
                                    <a:rPr lang="en-US" altLang="zh-CN" i="1">
                                      <a:latin typeface="Cambria Math" panose="02040503050406030204" pitchFamily="18" charset="0"/>
                                    </a:rPr>
                                    <m:t>𝑙𝑜𝑔𝑃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e>
                              </m:nary>
                            </m:e>
                          </m:nary>
                        </m:e>
                      </m:func>
                    </m:oMath>
                  </m:oMathPara>
                </a14:m>
                <a:endParaRPr lang="en-US" altLang="zh-CN" dirty="0"/>
              </a:p>
              <a:p>
                <a:pPr marL="0" indent="0">
                  <a:buNone/>
                </a:pPr>
                <a:r>
                  <a:rPr lang="zh-CN" altLang="en-US" dirty="0"/>
                  <a:t>对中心词</a:t>
                </a:r>
                <a:r>
                  <a:rPr lang="en-US" altLang="zh-CN" dirty="0"/>
                  <a:t>c</a:t>
                </a:r>
                <a:r>
                  <a:rPr lang="zh-CN" altLang="en-US" dirty="0"/>
                  <a:t>求梯度，对于给定的窗口大小和语境词</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𝑜</m:t>
                          </m:r>
                        </m:e>
                        <m:e>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num>
                        <m:den>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𝑤</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𝑣</m:t>
                              </m:r>
                            </m:sup>
                            <m:e>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𝑤</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e>
                          </m:nary>
                        </m:den>
                      </m:f>
                    </m:oMath>
                  </m:oMathPara>
                </a14:m>
                <a:endParaRPr lang="en-US" altLang="zh-CN" dirty="0"/>
              </a:p>
              <a:p>
                <a:pPr marL="0" indent="0">
                  <a:buNone/>
                </a:pP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num>
                      <m:den>
                        <m:r>
                          <a:rPr lang="zh-CN" altLang="en-US"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den>
                    </m:f>
                    <m:r>
                      <a:rPr lang="en-US" altLang="zh-CN" b="0" i="1" smtClean="0">
                        <a:latin typeface="Cambria Math" panose="02040503050406030204" pitchFamily="18" charset="0"/>
                      </a:rPr>
                      <m:t>𝑙𝑜𝑔</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num>
                      <m:den>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𝑤</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e>
                        </m:nary>
                      </m:den>
                    </m:f>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𝑐</m:t>
                            </m:r>
                          </m:sub>
                        </m:sSub>
                      </m:den>
                    </m:f>
                    <m:r>
                      <a:rPr lang="en-US" altLang="zh-CN" i="1">
                        <a:latin typeface="Cambria Math" panose="02040503050406030204" pitchFamily="18" charset="0"/>
                      </a:rPr>
                      <m:t>𝑙𝑜𝑔</m:t>
                    </m:r>
                    <m:r>
                      <m:rPr>
                        <m:sty m:val="p"/>
                      </m:rPr>
                      <a:rPr lang="en-US" altLang="zh-CN">
                        <a:latin typeface="Cambria Math" panose="02040503050406030204" pitchFamily="18" charset="0"/>
                      </a:rPr>
                      <m:t>exp</m:t>
                    </m:r>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𝑐</m:t>
                            </m:r>
                          </m:sub>
                        </m:sSub>
                      </m:den>
                    </m:f>
                    <m:r>
                      <a:rPr lang="en-US" altLang="zh-CN" i="1">
                        <a:latin typeface="Cambria Math" panose="02040503050406030204" pitchFamily="18" charset="0"/>
                      </a:rPr>
                      <m:t>𝑙𝑜𝑔</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𝑤</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b="0" i="1" smtClean="0">
                                        <a:latin typeface="Cambria Math" panose="02040503050406030204" pitchFamily="18" charset="0"/>
                                      </a:rPr>
                                      <m:t>𝑤</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e>
                    </m:nary>
                  </m:oMath>
                </a14:m>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977" t="-2000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41</a:t>
            </a:fld>
            <a:endParaRPr lang="en-US"/>
          </a:p>
        </p:txBody>
      </p:sp>
    </p:spTree>
    <p:extLst>
      <p:ext uri="{BB962C8B-B14F-4D97-AF65-F5344CB8AC3E}">
        <p14:creationId xmlns:p14="http://schemas.microsoft.com/office/powerpoint/2010/main" val="3099132031"/>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参数学习</a:t>
            </a:r>
            <a:r>
              <a:rPr lang="en-US" altLang="zh-CN" dirty="0"/>
              <a:t>-</a:t>
            </a:r>
            <a:r>
              <a:rPr lang="zh-CN" altLang="en-US" dirty="0"/>
              <a:t>目标函数</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marL="0" indent="0">
                  <a:buNone/>
                </a:pPr>
                <a14:m>
                  <m:oMathPara xmlns:m="http://schemas.openxmlformats.org/officeDocument/2006/math">
                    <m:oMathParaPr>
                      <m:jc m:val="left"/>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r>
                        <a:rPr lang="en-US" altLang="zh-CN" i="1">
                          <a:latin typeface="Cambria Math" panose="02040503050406030204" pitchFamily="18" charset="0"/>
                        </a:rPr>
                        <m:t>𝑙𝑜𝑔</m:t>
                      </m:r>
                      <m:r>
                        <m:rPr>
                          <m:sty m:val="p"/>
                        </m:rPr>
                        <a:rPr lang="en-US" altLang="zh-CN">
                          <a:latin typeface="Cambria Math" panose="02040503050406030204" pitchFamily="18" charset="0"/>
                        </a:rPr>
                        <m:t>exp</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r>
                        <m:rPr>
                          <m:nor/>
                        </m:rPr>
                        <a:rPr lang="en-US" altLang="zh-CN" dirty="0"/>
                        <m:t>= </m:t>
                      </m:r>
                      <m:sSub>
                        <m:sSubPr>
                          <m:ctrlPr>
                            <a:rPr lang="en-US" altLang="zh-CN" b="0" i="1" dirty="0"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Sub>
                    </m:oMath>
                  </m:oMathPara>
                </a14:m>
                <a:endParaRPr lang="en-US" altLang="zh-CN" dirty="0"/>
              </a:p>
              <a:p>
                <a:pPr marL="0" indent="0">
                  <a:buNone/>
                </a:pPr>
                <a:endParaRPr lang="en-US" altLang="zh-CN" dirty="0"/>
              </a:p>
              <a:p>
                <a:pPr marL="0" indent="0">
                  <a:buNone/>
                </a:pPr>
                <a14:m>
                  <m:oMathPara xmlns:m="http://schemas.openxmlformats.org/officeDocument/2006/math">
                    <m:oMathParaPr>
                      <m:jc m:val="left"/>
                    </m:oMathParaPr>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r>
                        <a:rPr lang="en-US" altLang="zh-CN" i="1">
                          <a:latin typeface="Cambria Math" panose="02040503050406030204" pitchFamily="18" charset="0"/>
                        </a:rPr>
                        <m:t>𝑙𝑜𝑔</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𝑤</m:t>
                          </m:r>
                          <m:r>
                            <a:rPr lang="en-US" altLang="zh-CN" i="1">
                              <a:latin typeface="Cambria Math" panose="02040503050406030204" pitchFamily="18" charset="0"/>
                            </a:rPr>
                            <m:t>=1</m:t>
                          </m:r>
                        </m:sub>
                        <m:sup>
                          <m:r>
                            <a:rPr lang="en-US" altLang="zh-CN" i="1">
                              <a:latin typeface="Cambria Math" panose="02040503050406030204" pitchFamily="18" charset="0"/>
                            </a:rPr>
                            <m:t>𝑉</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b="0" i="1" smtClean="0">
                                          <a:latin typeface="Cambria Math" panose="02040503050406030204" pitchFamily="18" charset="0"/>
                                        </a:rPr>
                                        <m:t>𝑤</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r>
                            <a:rPr lang="en-US" altLang="zh-CN" b="0" i="1" smtClean="0">
                              <a:latin typeface="Cambria Math" panose="02040503050406030204" pitchFamily="18" charset="0"/>
                            </a:rPr>
                            <m:t>=</m:t>
                          </m:r>
                        </m:e>
                      </m:nary>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𝑤</m:t>
                              </m:r>
                              <m:r>
                                <a:rPr lang="en-US" altLang="zh-CN" i="1">
                                  <a:latin typeface="Cambria Math" panose="02040503050406030204" pitchFamily="18" charset="0"/>
                                </a:rPr>
                                <m:t>=1</m:t>
                              </m:r>
                            </m:sub>
                            <m:sup>
                              <m:r>
                                <a:rPr lang="en-US" altLang="zh-CN" i="1">
                                  <a:latin typeface="Cambria Math" panose="02040503050406030204" pitchFamily="18" charset="0"/>
                                </a:rPr>
                                <m:t>𝑉</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b="0" i="1" smtClean="0">
                                              <a:latin typeface="Cambria Math" panose="02040503050406030204" pitchFamily="18" charset="0"/>
                                            </a:rPr>
                                            <m:t>𝑤</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e>
                          </m:nary>
                        </m:den>
                      </m:f>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𝑥</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b="0" i="1" smtClean="0">
                                  <a:latin typeface="Cambria Math" panose="02040503050406030204" pitchFamily="18" charset="0"/>
                                </a:rPr>
                                <m:t>𝑥</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𝑤</m:t>
                              </m:r>
                              <m:r>
                                <a:rPr lang="en-US" altLang="zh-CN" i="1">
                                  <a:latin typeface="Cambria Math" panose="02040503050406030204" pitchFamily="18" charset="0"/>
                                </a:rPr>
                                <m:t>=1</m:t>
                              </m:r>
                            </m:sub>
                            <m:sup>
                              <m:r>
                                <a:rPr lang="en-US" altLang="zh-CN" i="1">
                                  <a:latin typeface="Cambria Math" panose="02040503050406030204" pitchFamily="18" charset="0"/>
                                </a:rPr>
                                <m:t>𝑉</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b="0" i="1" smtClean="0">
                                              <a:latin typeface="Cambria Math" panose="02040503050406030204" pitchFamily="18" charset="0"/>
                                            </a:rPr>
                                            <m:t>𝑤</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e>
                          </m:nary>
                        </m:den>
                      </m:f>
                      <m:nary>
                        <m:naryPr>
                          <m:chr m:val="∑"/>
                          <m:limLoc m:val="subSup"/>
                          <m:ctrlPr>
                            <a:rPr lang="en-US" altLang="zh-CN" i="1" smtClean="0">
                              <a:latin typeface="Cambria Math" panose="02040503050406030204" pitchFamily="18" charset="0"/>
                            </a:rPr>
                          </m:ctrlPr>
                        </m:naryPr>
                        <m:sub>
                          <m:r>
                            <m:rPr>
                              <m:brk m:alnAt="25"/>
                            </m:rPr>
                            <a:rPr lang="en-US" altLang="zh-CN" b="0" i="1" smtClean="0">
                              <a:latin typeface="Cambria Math" panose="02040503050406030204" pitchFamily="18" charset="0"/>
                            </a:rPr>
                            <m:t>𝑥</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r>
                            <m:rPr>
                              <m:sty m:val="p"/>
                            </m:rPr>
                            <a:rPr lang="en-US" altLang="zh-CN">
                              <a:latin typeface="Cambria Math" panose="02040503050406030204" pitchFamily="18" charset="0"/>
                            </a:rPr>
                            <m:t>exp</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b="0" i="1" smtClean="0">
                                  <a:latin typeface="Cambria Math" panose="02040503050406030204" pitchFamily="18" charset="0"/>
                                </a:rPr>
                                <m:t>𝑥</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b="0" i="1" smtClean="0">
                                  <a:latin typeface="Cambria Math" panose="02040503050406030204" pitchFamily="18" charset="0"/>
                                </a:rPr>
                                <m:t>𝑥</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nary>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𝑥</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f>
                            <m:fPr>
                              <m:ctrlPr>
                                <a:rPr lang="en-US" altLang="zh-CN" i="1">
                                  <a:latin typeface="Cambria Math" panose="02040503050406030204" pitchFamily="18" charset="0"/>
                                </a:rPr>
                              </m:ctrlPr>
                            </m:fPr>
                            <m:num>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𝑥</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num>
                            <m:den>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𝑤</m:t>
                                  </m:r>
                                  <m:r>
                                    <a:rPr lang="en-US" altLang="zh-CN" i="1">
                                      <a:latin typeface="Cambria Math" panose="02040503050406030204" pitchFamily="18" charset="0"/>
                                    </a:rPr>
                                    <m:t>=1</m:t>
                                  </m:r>
                                </m:sub>
                                <m:sup>
                                  <m:r>
                                    <a:rPr lang="en-US" altLang="zh-CN" i="1">
                                      <a:latin typeface="Cambria Math" panose="02040503050406030204" pitchFamily="18" charset="0"/>
                                    </a:rPr>
                                    <m:t>𝑉</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𝑤</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e>
                              </m:nary>
                            </m:den>
                          </m:f>
                        </m:e>
                      </m:nary>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𝑥</m:t>
                          </m:r>
                        </m:sub>
                      </m:sSub>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𝑥</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e>
                              <m:r>
                                <a:rPr lang="en-US" altLang="zh-CN" b="0" i="1" smtClean="0">
                                  <a:latin typeface="Cambria Math" panose="02040503050406030204" pitchFamily="18" charset="0"/>
                                </a:rPr>
                                <m:t>𝑐</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𝑥</m:t>
                              </m:r>
                            </m:sub>
                          </m:sSub>
                        </m:e>
                      </m:nary>
                    </m:oMath>
                  </m:oMathPara>
                </a14:m>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8237" b="-454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42</a:t>
            </a:fld>
            <a:endParaRPr lang="en-US"/>
          </a:p>
        </p:txBody>
      </p:sp>
    </p:spTree>
    <p:extLst>
      <p:ext uri="{BB962C8B-B14F-4D97-AF65-F5344CB8AC3E}">
        <p14:creationId xmlns:p14="http://schemas.microsoft.com/office/powerpoint/2010/main" val="3253411610"/>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参数学习</a:t>
            </a:r>
            <a:r>
              <a:rPr lang="en-US" altLang="zh-CN" dirty="0"/>
              <a:t>-</a:t>
            </a:r>
            <a:r>
              <a:rPr lang="zh-CN" altLang="en-US" dirty="0"/>
              <a:t>目标函数</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a14:m>
                  <m:oMathPara xmlns:m="http://schemas.openxmlformats.org/officeDocument/2006/math">
                    <m:oMathParaPr>
                      <m:jc m:val="left"/>
                    </m:oMathParaPr>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r>
                        <a:rPr lang="en-US" altLang="zh-CN" i="1">
                          <a:latin typeface="Cambria Math" panose="02040503050406030204" pitchFamily="18" charset="0"/>
                        </a:rPr>
                        <m:t>𝑙𝑜𝑔</m:t>
                      </m:r>
                      <m:f>
                        <m:fPr>
                          <m:ctrlPr>
                            <a:rPr lang="en-US" altLang="zh-CN" i="1">
                              <a:latin typeface="Cambria Math" panose="02040503050406030204" pitchFamily="18" charset="0"/>
                            </a:rPr>
                          </m:ctrlPr>
                        </m:fPr>
                        <m:num>
                          <m:r>
                            <m:rPr>
                              <m:sty m:val="p"/>
                            </m:rPr>
                            <a:rPr lang="en-US" altLang="zh-CN">
                              <a:latin typeface="Cambria Math" panose="02040503050406030204" pitchFamily="18" charset="0"/>
                            </a:rPr>
                            <m:t>exp</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r>
                            <a:rPr lang="en-US" altLang="zh-CN" i="1">
                              <a:latin typeface="Cambria Math" panose="02040503050406030204" pitchFamily="18" charset="0"/>
                            </a:rPr>
                            <m:t>)</m:t>
                          </m:r>
                        </m:num>
                        <m:den>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𝑤</m:t>
                              </m:r>
                              <m:r>
                                <a:rPr lang="en-US" altLang="zh-CN" i="1">
                                  <a:latin typeface="Cambria Math" panose="02040503050406030204" pitchFamily="18" charset="0"/>
                                </a:rPr>
                                <m:t>=1</m:t>
                              </m:r>
                            </m:sub>
                            <m:sup>
                              <m:r>
                                <a:rPr lang="en-US" altLang="zh-CN" i="1">
                                  <a:latin typeface="Cambria Math" panose="02040503050406030204" pitchFamily="18" charset="0"/>
                                </a:rPr>
                                <m:t>𝑉</m:t>
                              </m:r>
                            </m:sup>
                            <m:e>
                              <m:r>
                                <m:rPr>
                                  <m:sty m:val="p"/>
                                </m:rPr>
                                <a:rPr lang="en-US" altLang="zh-CN">
                                  <a:latin typeface="Cambria Math" panose="02040503050406030204" pitchFamily="18" charset="0"/>
                                </a:rPr>
                                <m:t>exp</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r>
                                <a:rPr lang="en-US" altLang="zh-CN" i="1">
                                  <a:latin typeface="Cambria Math" panose="02040503050406030204" pitchFamily="18" charset="0"/>
                                </a:rPr>
                                <m:t>)</m:t>
                              </m:r>
                            </m:e>
                          </m:nary>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r>
                        <a:rPr lang="en-US" altLang="zh-CN" i="1">
                          <a:latin typeface="Cambria Math" panose="02040503050406030204" pitchFamily="18" charset="0"/>
                        </a:rPr>
                        <m:t>𝑙𝑜𝑔</m:t>
                      </m:r>
                      <m:r>
                        <m:rPr>
                          <m:sty m:val="p"/>
                        </m:rPr>
                        <a:rPr lang="en-US" altLang="zh-CN">
                          <a:latin typeface="Cambria Math" panose="02040503050406030204" pitchFamily="18" charset="0"/>
                        </a:rPr>
                        <m:t>exp</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r>
                        <a:rPr lang="en-US" altLang="zh-CN" i="1">
                          <a:latin typeface="Cambria Math" panose="02040503050406030204" pitchFamily="18" charset="0"/>
                        </a:rPr>
                        <m:t>𝑙𝑜𝑔</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𝑤</m:t>
                          </m:r>
                          <m:r>
                            <a:rPr lang="en-US" altLang="zh-CN" i="1">
                              <a:latin typeface="Cambria Math" panose="02040503050406030204" pitchFamily="18" charset="0"/>
                            </a:rPr>
                            <m:t>=1</m:t>
                          </m:r>
                        </m:sub>
                        <m:sup>
                          <m:r>
                            <a:rPr lang="en-US" altLang="zh-CN" i="1">
                              <a:latin typeface="Cambria Math" panose="02040503050406030204" pitchFamily="18" charset="0"/>
                            </a:rPr>
                            <m:t>𝑉</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𝑤</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e>
                      </m:nary>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𝑜</m:t>
                          </m:r>
                        </m:sub>
                      </m:sSub>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𝑥</m:t>
                          </m:r>
                          <m:r>
                            <a:rPr lang="en-US" altLang="zh-CN" i="1">
                              <a:latin typeface="Cambria Math" panose="02040503050406030204" pitchFamily="18" charset="0"/>
                            </a:rPr>
                            <m:t>=1</m:t>
                          </m:r>
                        </m:sub>
                        <m:sup>
                          <m:r>
                            <a:rPr lang="en-US" altLang="zh-CN" i="1">
                              <a:latin typeface="Cambria Math" panose="02040503050406030204" pitchFamily="18" charset="0"/>
                            </a:rPr>
                            <m:t>𝑉</m:t>
                          </m:r>
                        </m:sup>
                        <m:e>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e>
                              <m:r>
                                <a:rPr lang="en-US" altLang="zh-CN" i="1">
                                  <a:latin typeface="Cambria Math" panose="02040503050406030204" pitchFamily="18" charset="0"/>
                                </a:rPr>
                                <m:t>𝑐</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𝑥</m:t>
                              </m:r>
                            </m:sub>
                          </m:sSub>
                        </m:e>
                      </m:nary>
                    </m:oMath>
                  </m:oMathPara>
                </a14:m>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318" t="-2000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43</a:t>
            </a:fld>
            <a:endParaRPr lang="en-US"/>
          </a:p>
        </p:txBody>
      </p:sp>
    </p:spTree>
    <p:extLst>
      <p:ext uri="{BB962C8B-B14F-4D97-AF65-F5344CB8AC3E}">
        <p14:creationId xmlns:p14="http://schemas.microsoft.com/office/powerpoint/2010/main" val="584568299"/>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参数学习</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对于一个窗口的中心词向量</a:t>
                </a:r>
                <a14:m>
                  <m:oMath xmlns:m="http://schemas.openxmlformats.org/officeDocument/2006/math">
                    <m:r>
                      <a:rPr lang="en-US" altLang="zh-CN" b="0" i="1" smtClean="0">
                        <a:latin typeface="Cambria Math" panose="02040503050406030204" pitchFamily="18" charset="0"/>
                      </a:rPr>
                      <m:t>𝑣</m:t>
                    </m:r>
                  </m:oMath>
                </a14:m>
                <a:r>
                  <a:rPr lang="zh-CN" altLang="en-US" dirty="0"/>
                  <a:t>的梯度</a:t>
                </a:r>
                <a:endParaRPr lang="en-US" altLang="zh-CN" dirty="0"/>
              </a:p>
              <a:p>
                <a:pPr lvl="1"/>
                <a:r>
                  <a:rPr lang="zh-CN" altLang="en-US" dirty="0"/>
                  <a:t>另外也计算语境词向量</a:t>
                </a:r>
                <a14:m>
                  <m:oMath xmlns:m="http://schemas.openxmlformats.org/officeDocument/2006/math">
                    <m:r>
                      <a:rPr lang="en-US" altLang="zh-CN" b="0" i="1" smtClean="0">
                        <a:latin typeface="Cambria Math" panose="02040503050406030204" pitchFamily="18" charset="0"/>
                      </a:rPr>
                      <m:t>𝑢</m:t>
                    </m:r>
                  </m:oMath>
                </a14:m>
                <a:endParaRPr lang="en-US" altLang="zh-CN" dirty="0"/>
              </a:p>
              <a:p>
                <a:pPr lvl="1"/>
                <a:r>
                  <a:rPr lang="zh-CN" altLang="en-US" dirty="0"/>
                  <a:t>在每一个窗口中，利用梯度更新该窗口中利用到的所有参数，例如，</a:t>
                </a:r>
              </a:p>
              <a:p>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60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44</a:t>
            </a:fld>
            <a:endParaRPr lang="en-US"/>
          </a:p>
        </p:txBody>
      </p:sp>
      <p:pic>
        <p:nvPicPr>
          <p:cNvPr id="5" name="图片 4">
            <a:extLst>
              <a:ext uri="{FF2B5EF4-FFF2-40B4-BE49-F238E27FC236}">
                <a16:creationId xmlns:a16="http://schemas.microsoft.com/office/drawing/2014/main" id="{AFC94241-3C84-8B38-6A93-EF6DF43BDA77}"/>
              </a:ext>
            </a:extLst>
          </p:cNvPr>
          <p:cNvPicPr>
            <a:picLocks noChangeAspect="1"/>
          </p:cNvPicPr>
          <p:nvPr/>
        </p:nvPicPr>
        <p:blipFill>
          <a:blip r:embed="rId3"/>
          <a:stretch>
            <a:fillRect/>
          </a:stretch>
        </p:blipFill>
        <p:spPr>
          <a:xfrm>
            <a:off x="1193533" y="2144778"/>
            <a:ext cx="6452534" cy="2080807"/>
          </a:xfrm>
          <a:prstGeom prst="rect">
            <a:avLst/>
          </a:prstGeom>
        </p:spPr>
      </p:pic>
    </p:spTree>
    <p:extLst>
      <p:ext uri="{BB962C8B-B14F-4D97-AF65-F5344CB8AC3E}">
        <p14:creationId xmlns:p14="http://schemas.microsoft.com/office/powerpoint/2010/main" val="4113176873"/>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参数学习</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en-US" altLang="zh-CN" dirty="0"/>
              <a:t>Skip-gram</a:t>
            </a:r>
            <a:r>
              <a:rPr lang="zh-CN" altLang="en-US" dirty="0"/>
              <a:t>（</a:t>
            </a:r>
            <a:r>
              <a:rPr lang="en-US" altLang="zh-CN" dirty="0"/>
              <a:t>SG</a:t>
            </a:r>
            <a:r>
              <a:rPr lang="zh-CN" altLang="en-US" dirty="0"/>
              <a:t>）</a:t>
            </a:r>
            <a:endParaRPr lang="en-US" altLang="zh-CN" dirty="0"/>
          </a:p>
          <a:p>
            <a:pPr lvl="2"/>
            <a:r>
              <a:rPr lang="zh-CN" altLang="en-US" dirty="0"/>
              <a:t>给定中心词预测语境词</a:t>
            </a:r>
            <a:endParaRPr lang="en-US" altLang="zh-CN" dirty="0"/>
          </a:p>
          <a:p>
            <a:pPr lvl="1"/>
            <a:r>
              <a:rPr lang="en-US" altLang="zh-CN" dirty="0"/>
              <a:t>Continuous Bag of Words</a:t>
            </a:r>
            <a:r>
              <a:rPr lang="zh-CN" altLang="en-US" dirty="0"/>
              <a:t>（</a:t>
            </a:r>
            <a:r>
              <a:rPr lang="en-US" altLang="zh-CN" dirty="0"/>
              <a:t>CBOW</a:t>
            </a:r>
            <a:r>
              <a:rPr lang="zh-CN" altLang="en-US" dirty="0"/>
              <a:t>）</a:t>
            </a:r>
            <a:endParaRPr lang="en-US" altLang="zh-CN" dirty="0"/>
          </a:p>
          <a:p>
            <a:pPr lvl="2"/>
            <a:r>
              <a:rPr lang="zh-CN" altLang="en-US" dirty="0"/>
              <a:t>根据语境词的词袋预测中心词</a:t>
            </a:r>
            <a:endParaRPr lang="en-US" altLang="zh-CN" dirty="0"/>
          </a:p>
          <a:p>
            <a:endParaRPr lang="en-US" altLang="zh-CN" dirty="0"/>
          </a:p>
          <a:p>
            <a:pPr lvl="1"/>
            <a:r>
              <a:rPr lang="zh-CN" altLang="en-US" dirty="0"/>
              <a:t>在实际训练中提高效率的方法</a:t>
            </a:r>
            <a:endParaRPr lang="en-US" altLang="zh-CN" dirty="0"/>
          </a:p>
          <a:p>
            <a:pPr lvl="2"/>
            <a:r>
              <a:rPr lang="zh-CN" altLang="en-US" dirty="0"/>
              <a:t>负采样，</a:t>
            </a:r>
            <a:r>
              <a:rPr lang="en-US" altLang="zh-CN" dirty="0"/>
              <a:t>negative sampling</a:t>
            </a:r>
          </a:p>
          <a:p>
            <a:pPr lvl="2"/>
            <a:r>
              <a:rPr lang="zh-CN" altLang="en-US" dirty="0"/>
              <a:t>前文主要讲的</a:t>
            </a:r>
            <a:r>
              <a:rPr lang="en-US" altLang="zh-CN" dirty="0" err="1"/>
              <a:t>softmax</a:t>
            </a:r>
            <a:r>
              <a:rPr lang="zh-CN" altLang="en-US" dirty="0"/>
              <a:t>变换</a:t>
            </a:r>
            <a:endParaRPr lang="en-US" altLang="zh-CN" dirty="0"/>
          </a:p>
          <a:p>
            <a:endParaRPr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45</a:t>
            </a:fld>
            <a:endParaRPr lang="en-US"/>
          </a:p>
        </p:txBody>
      </p:sp>
    </p:spTree>
    <p:extLst>
      <p:ext uri="{BB962C8B-B14F-4D97-AF65-F5344CB8AC3E}">
        <p14:creationId xmlns:p14="http://schemas.microsoft.com/office/powerpoint/2010/main" val="1530636519"/>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参数学习</a:t>
            </a:r>
            <a:r>
              <a:rPr lang="en-US" altLang="zh-CN" dirty="0"/>
              <a:t>-</a:t>
            </a:r>
            <a:r>
              <a:rPr lang="zh-CN" altLang="en-US" dirty="0"/>
              <a:t>梯度下降</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参数更新方法（矩阵计算）</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𝜃</m:t>
                          </m:r>
                        </m:e>
                        <m:sup>
                          <m:r>
                            <a:rPr lang="en-US" altLang="zh-CN" b="0" i="1" smtClean="0">
                              <a:latin typeface="Cambria Math" panose="02040503050406030204" pitchFamily="18" charset="0"/>
                            </a:rPr>
                            <m:t>𝑛𝑒𝑤</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𝜃</m:t>
                          </m:r>
                        </m:e>
                        <m:sup>
                          <m:r>
                            <a:rPr lang="en-US" altLang="zh-CN" b="0" i="1" smtClean="0">
                              <a:latin typeface="Cambria Math" panose="02040503050406030204" pitchFamily="18" charset="0"/>
                            </a:rPr>
                            <m:t>𝑜𝑙𝑑</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𝛼</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𝜃</m:t>
                          </m:r>
                        </m:sub>
                      </m:sSub>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marL="0" indent="0">
                  <a:buNone/>
                </a:pPr>
                <a:r>
                  <a:rPr lang="zh-CN" altLang="en-US" dirty="0"/>
                  <a:t>其中</a:t>
                </a:r>
                <a14:m>
                  <m:oMath xmlns:m="http://schemas.openxmlformats.org/officeDocument/2006/math">
                    <m:r>
                      <a:rPr lang="zh-CN" altLang="en-US" i="1" smtClean="0">
                        <a:latin typeface="Cambria Math" panose="02040503050406030204" pitchFamily="18" charset="0"/>
                      </a:rPr>
                      <m:t>，</m:t>
                    </m:r>
                    <m:r>
                      <a:rPr lang="en-US" altLang="zh-CN" i="1">
                        <a:latin typeface="Cambria Math" panose="02040503050406030204" pitchFamily="18" charset="0"/>
                      </a:rPr>
                      <m:t>𝛼</m:t>
                    </m:r>
                  </m:oMath>
                </a14:m>
                <a:r>
                  <a:rPr lang="zh-CN" altLang="en-US" dirty="0"/>
                  <a:t>是学习率</a:t>
                </a:r>
                <a:endParaRPr lang="en-US" altLang="zh-CN" dirty="0"/>
              </a:p>
              <a:p>
                <a:pPr lvl="1"/>
                <a:r>
                  <a:rPr lang="zh-CN" altLang="en-US" dirty="0"/>
                  <a:t>单个参数的更新</a:t>
                </a:r>
                <a:endParaRPr lang="en-US" altLang="zh-CN"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𝜃</m:t>
                          </m:r>
                        </m:e>
                        <m:sub>
                          <m:r>
                            <a:rPr lang="en-US" altLang="zh-CN" b="0" i="1" smtClean="0">
                              <a:latin typeface="Cambria Math" panose="02040503050406030204" pitchFamily="18" charset="0"/>
                            </a:rPr>
                            <m:t>𝑗</m:t>
                          </m:r>
                        </m:sub>
                        <m:sup>
                          <m:r>
                            <a:rPr lang="en-US" altLang="zh-CN" i="1">
                              <a:latin typeface="Cambria Math" panose="02040503050406030204" pitchFamily="18" charset="0"/>
                            </a:rPr>
                            <m:t>𝑛𝑒𝑤</m:t>
                          </m:r>
                        </m:sup>
                      </m:sSubSup>
                      <m: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𝜃</m:t>
                          </m:r>
                        </m:e>
                        <m:sub>
                          <m:r>
                            <a:rPr lang="en-US" altLang="zh-CN" b="0" i="1" smtClean="0">
                              <a:latin typeface="Cambria Math" panose="02040503050406030204" pitchFamily="18" charset="0"/>
                            </a:rPr>
                            <m:t>𝑗</m:t>
                          </m:r>
                        </m:sub>
                        <m:sup>
                          <m:r>
                            <a:rPr lang="en-US" altLang="zh-CN" i="1">
                              <a:latin typeface="Cambria Math" panose="02040503050406030204" pitchFamily="18" charset="0"/>
                            </a:rPr>
                            <m:t>𝑜𝑙𝑑</m:t>
                          </m:r>
                        </m:sup>
                      </m:sSubSup>
                      <m:r>
                        <a:rPr lang="en-US" altLang="zh-CN" i="1">
                          <a:latin typeface="Cambria Math" panose="02040503050406030204" pitchFamily="18" charset="0"/>
                        </a:rPr>
                        <m:t>−</m:t>
                      </m:r>
                      <m:r>
                        <a:rPr lang="en-US" altLang="zh-CN" i="1">
                          <a:latin typeface="Cambria Math" panose="02040503050406030204" pitchFamily="18" charset="0"/>
                        </a:rPr>
                        <m:t>𝛼</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num>
                        <m:den>
                          <m:r>
                            <a:rPr lang="zh-CN" altLang="en-US"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𝑜𝑙𝑑</m:t>
                              </m:r>
                            </m:sup>
                          </m:sSubSup>
                        </m:den>
                      </m:f>
                      <m:r>
                        <a:rPr lang="en-US" altLang="zh-CN" i="1">
                          <a:latin typeface="Cambria Math" panose="02040503050406030204" pitchFamily="18" charset="0"/>
                          <a:ea typeface="Cambria Math" panose="02040503050406030204" pitchFamily="18" charset="0"/>
                        </a:rPr>
                        <m:t>𝐽</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oMath>
                  </m:oMathPara>
                </a14:m>
                <a:endParaRPr lang="en-US" altLang="zh-CN" dirty="0"/>
              </a:p>
              <a:p>
                <a:pPr lvl="1"/>
                <a:r>
                  <a:rPr lang="zh-CN" altLang="en-US" dirty="0"/>
                  <a:t>程序实现</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977" t="-60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46</a:t>
            </a:fld>
            <a:endParaRPr lang="en-US"/>
          </a:p>
        </p:txBody>
      </p:sp>
      <p:pic>
        <p:nvPicPr>
          <p:cNvPr id="5" name="图片 4">
            <a:extLst>
              <a:ext uri="{FF2B5EF4-FFF2-40B4-BE49-F238E27FC236}">
                <a16:creationId xmlns:a16="http://schemas.microsoft.com/office/drawing/2014/main" id="{0156335B-21E7-EC4D-DE8F-379DF4891AC6}"/>
              </a:ext>
            </a:extLst>
          </p:cNvPr>
          <p:cNvPicPr>
            <a:picLocks noChangeAspect="1"/>
          </p:cNvPicPr>
          <p:nvPr/>
        </p:nvPicPr>
        <p:blipFill>
          <a:blip r:embed="rId3"/>
          <a:stretch>
            <a:fillRect/>
          </a:stretch>
        </p:blipFill>
        <p:spPr>
          <a:xfrm>
            <a:off x="1188720" y="3483347"/>
            <a:ext cx="5460976" cy="886522"/>
          </a:xfrm>
          <a:prstGeom prst="rect">
            <a:avLst/>
          </a:prstGeom>
        </p:spPr>
      </p:pic>
    </p:spTree>
    <p:extLst>
      <p:ext uri="{BB962C8B-B14F-4D97-AF65-F5344CB8AC3E}">
        <p14:creationId xmlns:p14="http://schemas.microsoft.com/office/powerpoint/2010/main" val="1275431702"/>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参数学习</a:t>
            </a:r>
            <a:r>
              <a:rPr lang="en-US" altLang="zh-CN" dirty="0"/>
              <a:t>-</a:t>
            </a:r>
            <a:r>
              <a:rPr lang="zh-CN" altLang="en-US" dirty="0"/>
              <a:t>随机梯度下降</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14:m>
                  <m:oMath xmlns:m="http://schemas.openxmlformats.org/officeDocument/2006/math">
                    <m:r>
                      <a:rPr lang="en-US" altLang="zh-CN" i="1" smtClean="0">
                        <a:latin typeface="Cambria Math" panose="02040503050406030204" pitchFamily="18" charset="0"/>
                        <a:ea typeface="Cambria Math" panose="02040503050406030204" pitchFamily="18" charset="0"/>
                      </a:rPr>
                      <m:t>𝐽</m:t>
                    </m:r>
                    <m: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𝜃</m:t>
                    </m:r>
                    <m:r>
                      <a:rPr lang="en-US" altLang="zh-CN" i="1" smtClean="0">
                        <a:latin typeface="Cambria Math" panose="02040503050406030204" pitchFamily="18" charset="0"/>
                        <a:ea typeface="Cambria Math" panose="02040503050406030204" pitchFamily="18" charset="0"/>
                      </a:rPr>
                      <m:t>)</m:t>
                    </m:r>
                  </m:oMath>
                </a14:m>
                <a:r>
                  <a:rPr lang="zh-CN" altLang="en-US" dirty="0"/>
                  <a:t>是语料中所有窗口的函数，这决定了</a:t>
                </a:r>
                <a14:m>
                  <m:oMath xmlns:m="http://schemas.openxmlformats.org/officeDocument/2006/math">
                    <m:r>
                      <a:rPr lang="en-US" altLang="zh-CN" i="1">
                        <a:latin typeface="Cambria Math" panose="02040503050406030204" pitchFamily="18" charset="0"/>
                        <a:ea typeface="Cambria Math" panose="02040503050406030204" pitchFamily="18" charset="0"/>
                      </a:rPr>
                      <m:t>𝐽</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oMath>
                </a14:m>
                <a:r>
                  <a:rPr lang="zh-CN" altLang="en-US" dirty="0"/>
                  <a:t>的计算量很大</a:t>
                </a:r>
                <a:endParaRPr lang="en-US" altLang="zh-CN" dirty="0"/>
              </a:p>
              <a:p>
                <a:pPr lvl="1"/>
                <a:r>
                  <a:rPr lang="zh-CN" altLang="en-US" dirty="0"/>
                  <a:t>实现一次基于所有窗口样本的参数更新需要花费很长时间</a:t>
                </a:r>
                <a:endParaRPr lang="en-US" altLang="zh-CN" dirty="0"/>
              </a:p>
              <a:p>
                <a:pPr lvl="1"/>
                <a:r>
                  <a:rPr lang="zh-CN" altLang="en-US" dirty="0"/>
                  <a:t>对大多数神经网络都不是好方法</a:t>
                </a:r>
                <a:endParaRPr lang="en-US" altLang="zh-CN" dirty="0"/>
              </a:p>
              <a:p>
                <a:pPr lvl="1"/>
                <a:r>
                  <a:rPr lang="zh-CN" altLang="en-US" dirty="0"/>
                  <a:t>解决方案</a:t>
                </a:r>
                <a:endParaRPr lang="en-US" altLang="zh-CN" dirty="0"/>
              </a:p>
              <a:p>
                <a:pPr lvl="2"/>
                <a:r>
                  <a:rPr lang="zh-CN" altLang="en-US" dirty="0"/>
                  <a:t>随机梯度下降</a:t>
                </a:r>
                <a:r>
                  <a:rPr lang="en-US" altLang="zh-CN" dirty="0"/>
                  <a:t>(Stochastic gradient </a:t>
                </a:r>
                <a:r>
                  <a:rPr lang="en-US" altLang="zh-CN" dirty="0" err="1"/>
                  <a:t>descent,SGD</a:t>
                </a:r>
                <a:r>
                  <a:rPr lang="en-US" altLang="zh-CN" dirty="0"/>
                  <a:t>)</a:t>
                </a:r>
              </a:p>
              <a:p>
                <a:pPr lvl="2"/>
                <a:r>
                  <a:rPr lang="zh-CN" altLang="en-US" dirty="0"/>
                  <a:t>随机采样窗口，每次采样后实现一次参数更新</a:t>
                </a:r>
                <a:endParaRPr lang="en-US" altLang="zh-CN" dirty="0"/>
              </a:p>
              <a:p>
                <a:pPr lvl="2"/>
                <a:r>
                  <a:rPr lang="zh-CN" altLang="en-US" dirty="0"/>
                  <a:t>算法实现</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60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47</a:t>
            </a:fld>
            <a:endParaRPr lang="en-US"/>
          </a:p>
        </p:txBody>
      </p:sp>
      <p:pic>
        <p:nvPicPr>
          <p:cNvPr id="6" name="图片 5">
            <a:extLst>
              <a:ext uri="{FF2B5EF4-FFF2-40B4-BE49-F238E27FC236}">
                <a16:creationId xmlns:a16="http://schemas.microsoft.com/office/drawing/2014/main" id="{2A10FB3D-5643-9CF9-F960-954BAB2F3D90}"/>
              </a:ext>
            </a:extLst>
          </p:cNvPr>
          <p:cNvPicPr>
            <a:picLocks noChangeAspect="1"/>
          </p:cNvPicPr>
          <p:nvPr/>
        </p:nvPicPr>
        <p:blipFill>
          <a:blip r:embed="rId3"/>
          <a:stretch>
            <a:fillRect/>
          </a:stretch>
        </p:blipFill>
        <p:spPr>
          <a:xfrm>
            <a:off x="1304583" y="3440037"/>
            <a:ext cx="6534833" cy="1160030"/>
          </a:xfrm>
          <a:prstGeom prst="rect">
            <a:avLst/>
          </a:prstGeom>
        </p:spPr>
      </p:pic>
    </p:spTree>
    <p:extLst>
      <p:ext uri="{BB962C8B-B14F-4D97-AF65-F5344CB8AC3E}">
        <p14:creationId xmlns:p14="http://schemas.microsoft.com/office/powerpoint/2010/main" val="352333357"/>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参数学习</a:t>
            </a:r>
            <a:r>
              <a:rPr lang="en-US" altLang="zh-CN" dirty="0"/>
              <a:t>-</a:t>
            </a:r>
            <a:r>
              <a:rPr lang="zh-CN" altLang="en-US" dirty="0"/>
              <a:t>随机梯度下降</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随机梯度下降方法对每一个窗口采样计算梯度</a:t>
                </a:r>
                <a:endParaRPr lang="en-US" altLang="zh-CN" dirty="0"/>
              </a:p>
              <a:p>
                <a:pPr lvl="1"/>
                <a:r>
                  <a:rPr lang="zh-CN" altLang="en-US" dirty="0"/>
                  <a:t>在一个窗口中，实际最多有</a:t>
                </a:r>
                <a14:m>
                  <m:oMath xmlns:m="http://schemas.openxmlformats.org/officeDocument/2006/math">
                    <m:r>
                      <a:rPr lang="en-US" altLang="zh-CN" i="1">
                        <a:latin typeface="Cambria Math" panose="02040503050406030204" pitchFamily="18" charset="0"/>
                      </a:rPr>
                      <m:t>2</m:t>
                    </m:r>
                    <m:r>
                      <a:rPr lang="en-US" altLang="zh-CN" i="1">
                        <a:latin typeface="Cambria Math" panose="02040503050406030204" pitchFamily="18" charset="0"/>
                      </a:rPr>
                      <m:t>𝑚</m:t>
                    </m:r>
                    <m:r>
                      <a:rPr lang="en-US" altLang="zh-CN" i="1">
                        <a:latin typeface="Cambria Math" panose="02040503050406030204" pitchFamily="18" charset="0"/>
                      </a:rPr>
                      <m:t>+1</m:t>
                    </m:r>
                  </m:oMath>
                </a14:m>
                <a:r>
                  <a:rPr lang="zh-CN" altLang="en-US" dirty="0"/>
                  <a:t>个单词，因此</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𝜃</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𝐽</m:t>
                        </m:r>
                      </m:e>
                      <m:sub>
                        <m:r>
                          <a:rPr lang="en-US" altLang="zh-CN" i="1">
                            <a:latin typeface="Cambria Math" panose="02040503050406030204" pitchFamily="18" charset="0"/>
                            <a:ea typeface="Cambria Math" panose="02040503050406030204" pitchFamily="18" charset="0"/>
                          </a:rPr>
                          <m:t>𝑡</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)非常</m:t>
                    </m:r>
                  </m:oMath>
                </a14:m>
                <a:r>
                  <a:rPr lang="zh-CN" altLang="en-US" dirty="0"/>
                  <a:t>稀疏</a:t>
                </a:r>
              </a:p>
              <a:p>
                <a:pPr lvl="1"/>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60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48</a:t>
            </a:fld>
            <a:endParaRPr lang="en-US"/>
          </a:p>
        </p:txBody>
      </p:sp>
      <p:pic>
        <p:nvPicPr>
          <p:cNvPr id="5" name="图片 4">
            <a:extLst>
              <a:ext uri="{FF2B5EF4-FFF2-40B4-BE49-F238E27FC236}">
                <a16:creationId xmlns:a16="http://schemas.microsoft.com/office/drawing/2014/main" id="{E0A9CE2A-7A13-7228-7FBD-A3F6DC9C56BE}"/>
              </a:ext>
            </a:extLst>
          </p:cNvPr>
          <p:cNvPicPr>
            <a:picLocks noChangeAspect="1"/>
          </p:cNvPicPr>
          <p:nvPr/>
        </p:nvPicPr>
        <p:blipFill>
          <a:blip r:embed="rId3"/>
          <a:stretch>
            <a:fillRect/>
          </a:stretch>
        </p:blipFill>
        <p:spPr>
          <a:xfrm>
            <a:off x="2286000" y="1893080"/>
            <a:ext cx="3476447" cy="3055499"/>
          </a:xfrm>
          <a:prstGeom prst="rect">
            <a:avLst/>
          </a:prstGeom>
        </p:spPr>
      </p:pic>
    </p:spTree>
    <p:extLst>
      <p:ext uri="{BB962C8B-B14F-4D97-AF65-F5344CB8AC3E}">
        <p14:creationId xmlns:p14="http://schemas.microsoft.com/office/powerpoint/2010/main" val="415746854"/>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实现技巧</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为什么需要两个向量？</a:t>
                </a:r>
                <a:endParaRPr lang="en-US" altLang="zh-CN" dirty="0"/>
              </a:p>
              <a:p>
                <a:pPr lvl="2"/>
                <a:r>
                  <a:rPr lang="zh-CN" altLang="en-US" dirty="0"/>
                  <a:t>便于在训练过程中优化参数，在模型训练完成后对二者取均值。</a:t>
                </a:r>
                <a:endParaRPr lang="en-US" altLang="zh-CN" dirty="0"/>
              </a:p>
              <a:p>
                <a:pPr lvl="1"/>
                <a:r>
                  <a:rPr lang="zh-CN" altLang="en-US" dirty="0"/>
                  <a:t>两个模型变体</a:t>
                </a:r>
                <a:endParaRPr lang="en-US" altLang="zh-CN" dirty="0"/>
              </a:p>
              <a:p>
                <a:pPr lvl="2"/>
                <a:r>
                  <a:rPr lang="en-US" altLang="zh-CN" dirty="0"/>
                  <a:t>Skip-gram</a:t>
                </a:r>
                <a:r>
                  <a:rPr lang="zh-CN" altLang="en-US" dirty="0"/>
                  <a:t>（</a:t>
                </a:r>
                <a:r>
                  <a:rPr lang="en-US" altLang="zh-CN" dirty="0"/>
                  <a:t>SG</a:t>
                </a:r>
                <a:r>
                  <a:rPr lang="zh-CN" altLang="en-US" dirty="0"/>
                  <a:t>）</a:t>
                </a:r>
                <a:endParaRPr lang="en-US" altLang="zh-CN" dirty="0"/>
              </a:p>
              <a:p>
                <a:pPr lvl="2"/>
                <a:r>
                  <a:rPr lang="en-US" altLang="zh-CN" dirty="0"/>
                  <a:t>Continuous bag of words</a:t>
                </a:r>
                <a:r>
                  <a:rPr lang="zh-CN" altLang="en-US" dirty="0"/>
                  <a:t>（</a:t>
                </a:r>
                <a:r>
                  <a:rPr lang="en-US" altLang="zh-CN" dirty="0"/>
                  <a:t>CBOW</a:t>
                </a:r>
                <a:r>
                  <a:rPr lang="zh-CN" altLang="en-US" dirty="0"/>
                  <a:t>）</a:t>
                </a:r>
                <a:endParaRPr lang="en-US" altLang="zh-CN" dirty="0"/>
              </a:p>
              <a:p>
                <a:pPr lvl="1"/>
                <a:r>
                  <a:rPr lang="zh-CN" altLang="en-US" dirty="0"/>
                  <a:t>提高训练效率的方法</a:t>
                </a:r>
                <a:endParaRPr lang="en-US" altLang="zh-CN" dirty="0"/>
              </a:p>
              <a:p>
                <a:pPr lvl="2"/>
                <a:r>
                  <a:rPr lang="en-US" altLang="zh-CN" dirty="0"/>
                  <a:t>Negative sampling</a:t>
                </a:r>
              </a:p>
              <a:p>
                <a:pPr lvl="2"/>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𝑜</m:t>
                        </m:r>
                      </m:e>
                      <m:e>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num>
                      <m:den>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sub>
                          <m:sup/>
                          <m:e>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𝑤</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e>
                        </m:nary>
                      </m:den>
                    </m:f>
                  </m:oMath>
                </a14:m>
                <a:endParaRPr lang="en-US" altLang="zh-CN" dirty="0"/>
              </a:p>
              <a:p>
                <a:pPr lvl="2"/>
                <a:r>
                  <a:rPr lang="zh-CN" altLang="en-US" dirty="0"/>
                  <a:t>对窗口中的真实词对（中心词和上下文词构成的词对）与若干噪声词对（中心词与若干随机词构成）训练二元</a:t>
                </a:r>
                <a:r>
                  <a:rPr lang="en-US" altLang="zh-CN" dirty="0"/>
                  <a:t>logistic</a:t>
                </a:r>
                <a:r>
                  <a:rPr lang="zh-CN" altLang="en-US" dirty="0"/>
                  <a:t>回归模型，</a:t>
                </a:r>
                <a:endParaRPr lang="en-US" altLang="zh-CN" dirty="0"/>
              </a:p>
              <a:p>
                <a:pPr lvl="2"/>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606" r="-131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49</a:t>
            </a:fld>
            <a:endParaRPr lang="en-US"/>
          </a:p>
        </p:txBody>
      </p:sp>
    </p:spTree>
    <p:extLst>
      <p:ext uri="{BB962C8B-B14F-4D97-AF65-F5344CB8AC3E}">
        <p14:creationId xmlns:p14="http://schemas.microsoft.com/office/powerpoint/2010/main" val="3267663406"/>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公众情绪的社会意义？</a:t>
            </a:r>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5</a:t>
            </a:fld>
            <a:endParaRPr lang="en-US"/>
          </a:p>
        </p:txBody>
      </p:sp>
      <p:pic>
        <p:nvPicPr>
          <p:cNvPr id="8" name="Picture 2">
            <a:extLst>
              <a:ext uri="{FF2B5EF4-FFF2-40B4-BE49-F238E27FC236}">
                <a16:creationId xmlns:a16="http://schemas.microsoft.com/office/drawing/2014/main" id="{C994A552-A960-657E-CBC7-8E04B896F8DE}"/>
              </a:ext>
            </a:extLst>
          </p:cNvPr>
          <p:cNvPicPr>
            <a:picLocks noGrp="1" noChangeAspect="1" noChangeArrowheads="1"/>
          </p:cNvPicPr>
          <p:nvPr>
            <p:ph sz="quarter" idx="10"/>
          </p:nvPr>
        </p:nvPicPr>
        <p:blipFill>
          <a:blip r:embed="rId2"/>
          <a:srcRect/>
          <a:stretch>
            <a:fillRect/>
          </a:stretch>
        </p:blipFill>
        <p:spPr bwMode="auto">
          <a:xfrm>
            <a:off x="1319348" y="1067370"/>
            <a:ext cx="6207133" cy="4581455"/>
          </a:xfrm>
          <a:prstGeom prst="rect">
            <a:avLst/>
          </a:prstGeom>
          <a:noFill/>
          <a:ln w="9525">
            <a:noFill/>
            <a:miter lim="800000"/>
            <a:headEnd/>
            <a:tailEnd/>
          </a:ln>
          <a:effectLst/>
        </p:spPr>
      </p:pic>
    </p:spTree>
    <p:extLst>
      <p:ext uri="{BB962C8B-B14F-4D97-AF65-F5344CB8AC3E}">
        <p14:creationId xmlns:p14="http://schemas.microsoft.com/office/powerpoint/2010/main" val="2434669681"/>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使用</a:t>
            </a:r>
            <a:r>
              <a:rPr lang="en-US" altLang="zh-CN" dirty="0"/>
              <a:t>negative sampling</a:t>
            </a:r>
            <a:r>
              <a:rPr lang="zh-CN" altLang="en-US" dirty="0"/>
              <a:t>的</a:t>
            </a:r>
            <a:r>
              <a:rPr lang="en-US" altLang="zh-CN" dirty="0"/>
              <a:t>Skip-gram</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方法出自</a:t>
                </a:r>
                <a:r>
                  <a:rPr lang="en-US" altLang="zh-CN" dirty="0"/>
                  <a:t>“Distributed Representations of Words and Phrases and their Compositionality” (</a:t>
                </a:r>
                <a:r>
                  <a:rPr lang="en-US" altLang="zh-CN" dirty="0" err="1"/>
                  <a:t>Mikolov</a:t>
                </a:r>
                <a:r>
                  <a:rPr lang="en-US" altLang="zh-CN" dirty="0"/>
                  <a:t> et al. 2013)</a:t>
                </a:r>
              </a:p>
              <a:p>
                <a:pPr lvl="1"/>
                <a:r>
                  <a:rPr lang="zh-CN" altLang="en-US" dirty="0"/>
                  <a:t>总体目标函数，</a:t>
                </a:r>
                <a:endParaRPr lang="en-US" altLang="zh-CN" dirty="0"/>
              </a:p>
              <a:p>
                <a:pPr lvl="2"/>
                <a14:m>
                  <m:oMath xmlns:m="http://schemas.openxmlformats.org/officeDocument/2006/math">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𝑇</m:t>
                        </m:r>
                      </m:den>
                    </m:f>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e>
                    </m:nary>
                  </m:oMath>
                </a14:m>
                <a:endParaRPr lang="en-US" altLang="zh-CN" dirty="0"/>
              </a:p>
              <a:p>
                <a:pPr lvl="2"/>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𝐽</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𝜃</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𝑙𝑜𝑔</m:t>
                    </m:r>
                    <m:r>
                      <a:rPr lang="zh-CN" altLang="en-US" b="0" i="1" smtClean="0">
                        <a:latin typeface="Cambria Math" panose="02040503050406030204" pitchFamily="18" charset="0"/>
                      </a:rPr>
                      <m:t>𝜎</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b="0" i="1" smtClean="0">
                                <a:latin typeface="Cambria Math" panose="02040503050406030204" pitchFamily="18" charset="0"/>
                                <a:ea typeface="Cambria Math" panose="02040503050406030204" pitchFamily="18" charset="0"/>
                              </a:rPr>
                              <m:t>Ε</m:t>
                            </m:r>
                          </m:e>
                          <m:sub>
                            <m: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𝑤</m:t>
                            </m:r>
                            <m:r>
                              <a:rPr lang="en-US" altLang="zh-CN" b="0" i="1" smtClean="0">
                                <a:latin typeface="Cambria Math" panose="02040503050406030204" pitchFamily="18" charset="0"/>
                                <a:ea typeface="Cambria Math" panose="02040503050406030204" pitchFamily="18" charset="0"/>
                              </a:rPr>
                              <m:t>)</m:t>
                            </m:r>
                          </m:sub>
                        </m:sSub>
                        <m:r>
                          <a:rPr lang="en-US" altLang="zh-CN"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log</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𝜎</m:t>
                        </m:r>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𝑢</m:t>
                            </m:r>
                          </m:e>
                          <m:sub>
                            <m:r>
                              <a:rPr lang="en-US" altLang="zh-CN" b="0" i="1" smtClean="0">
                                <a:latin typeface="Cambria Math" panose="02040503050406030204" pitchFamily="18" charset="0"/>
                                <a:ea typeface="Cambria Math" panose="02040503050406030204" pitchFamily="18" charset="0"/>
                              </a:rPr>
                              <m:t>𝑗</m:t>
                            </m:r>
                          </m:sub>
                          <m:sup>
                            <m:r>
                              <a:rPr lang="en-US" altLang="zh-CN" b="0" i="1" smtClean="0">
                                <a:latin typeface="Cambria Math" panose="02040503050406030204" pitchFamily="18" charset="0"/>
                                <a:ea typeface="Cambria Math" panose="02040503050406030204" pitchFamily="18" charset="0"/>
                              </a:rPr>
                              <m:t>𝑇</m:t>
                            </m:r>
                          </m:sup>
                        </m:sSubSup>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𝑐</m:t>
                            </m:r>
                          </m:sub>
                        </m:sSub>
                        <m:r>
                          <a:rPr lang="en-US" altLang="zh-CN" b="0" i="1" smtClean="0">
                            <a:latin typeface="Cambria Math" panose="02040503050406030204" pitchFamily="18" charset="0"/>
                            <a:ea typeface="Cambria Math" panose="02040503050406030204" pitchFamily="18" charset="0"/>
                          </a:rPr>
                          <m:t>)]</m:t>
                        </m:r>
                      </m:e>
                    </m:nary>
                  </m:oMath>
                </a14:m>
                <a:endParaRPr lang="en-US" altLang="zh-CN" dirty="0"/>
              </a:p>
              <a:p>
                <a:pPr lvl="1"/>
                <a:r>
                  <a:rPr lang="en-US" altLang="zh-CN" dirty="0"/>
                  <a:t>Sigmoid</a:t>
                </a:r>
                <a:r>
                  <a:rPr lang="zh-CN" altLang="en-US" dirty="0"/>
                  <a:t>函数</a:t>
                </a:r>
                <a14:m>
                  <m:oMath xmlns:m="http://schemas.openxmlformats.org/officeDocument/2006/math">
                    <m:r>
                      <a:rPr lang="zh-CN" altLang="en-US"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p>
                        </m:sSup>
                      </m:den>
                    </m:f>
                  </m:oMath>
                </a14:m>
                <a:endParaRPr lang="en-US" altLang="zh-CN" b="0" dirty="0"/>
              </a:p>
              <a:p>
                <a:pPr lvl="1"/>
                <a:r>
                  <a:rPr lang="zh-CN" altLang="en-US" dirty="0"/>
                  <a:t>最大化两个词共现概率</a:t>
                </a:r>
                <a:endParaRPr lang="en-US" altLang="zh-CN" dirty="0"/>
              </a:p>
              <a:p>
                <a:pPr lvl="2"/>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60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50</a:t>
            </a:fld>
            <a:endParaRPr lang="en-US"/>
          </a:p>
        </p:txBody>
      </p:sp>
      <p:pic>
        <p:nvPicPr>
          <p:cNvPr id="5" name="图片 4">
            <a:extLst>
              <a:ext uri="{FF2B5EF4-FFF2-40B4-BE49-F238E27FC236}">
                <a16:creationId xmlns:a16="http://schemas.microsoft.com/office/drawing/2014/main" id="{A746CA05-D4D4-5A76-1E09-0F33ECCC02BD}"/>
              </a:ext>
            </a:extLst>
          </p:cNvPr>
          <p:cNvPicPr>
            <a:picLocks noChangeAspect="1"/>
          </p:cNvPicPr>
          <p:nvPr/>
        </p:nvPicPr>
        <p:blipFill>
          <a:blip r:embed="rId3"/>
          <a:stretch>
            <a:fillRect/>
          </a:stretch>
        </p:blipFill>
        <p:spPr>
          <a:xfrm>
            <a:off x="4892675" y="2951413"/>
            <a:ext cx="3295650" cy="2314575"/>
          </a:xfrm>
          <a:prstGeom prst="rect">
            <a:avLst/>
          </a:prstGeom>
        </p:spPr>
      </p:pic>
    </p:spTree>
    <p:extLst>
      <p:ext uri="{BB962C8B-B14F-4D97-AF65-F5344CB8AC3E}">
        <p14:creationId xmlns:p14="http://schemas.microsoft.com/office/powerpoint/2010/main" val="651919279"/>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使用</a:t>
            </a:r>
            <a:r>
              <a:rPr lang="en-US" altLang="zh-CN" dirty="0"/>
              <a:t>negative sampling</a:t>
            </a:r>
            <a:r>
              <a:rPr lang="zh-CN" altLang="en-US" dirty="0"/>
              <a:t>的</a:t>
            </a:r>
            <a:r>
              <a:rPr lang="en-US" altLang="zh-CN" dirty="0"/>
              <a:t>Skip-gram</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与课程方法更接近的公式，</a:t>
                </a:r>
                <a:endParaRPr lang="en-US" altLang="zh-CN" dirty="0"/>
              </a:p>
              <a:p>
                <a:pPr marL="0"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𝐽</m:t>
                          </m:r>
                        </m:e>
                        <m:sub>
                          <m:r>
                            <a:rPr lang="en-US" altLang="zh-CN" b="0" i="1" smtClean="0">
                              <a:latin typeface="Cambria Math" panose="02040503050406030204" pitchFamily="18" charset="0"/>
                            </a:rPr>
                            <m:t>𝑛𝑒𝑔</m:t>
                          </m:r>
                          <m:r>
                            <a:rPr lang="en-US" altLang="zh-CN" b="0" i="1" smtClean="0">
                              <a:latin typeface="Cambria Math" panose="02040503050406030204" pitchFamily="18" charset="0"/>
                            </a:rPr>
                            <m:t>−</m:t>
                          </m:r>
                          <m:r>
                            <a:rPr lang="en-US" altLang="zh-CN" b="0" i="1" smtClean="0">
                              <a:latin typeface="Cambria Math" panose="02040503050406030204" pitchFamily="18" charset="0"/>
                            </a:rPr>
                            <m:t>𝑠𝑎𝑚𝑝𝑙𝑒</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𝑜</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𝑈</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𝜎</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e>
                              </m:d>
                            </m:e>
                          </m:d>
                        </m:e>
                      </m:func>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r>
                            <m:rPr>
                              <m:sty m:val="p"/>
                            </m:rPr>
                            <a:rPr lang="en-US" altLang="zh-CN" b="0" i="0" smtClean="0">
                              <a:latin typeface="Cambria Math" panose="02040503050406030204" pitchFamily="18" charset="0"/>
                              <a:ea typeface="Cambria Math" panose="02040503050406030204" pitchFamily="18" charset="0"/>
                            </a:rPr>
                            <m:t>log</m:t>
                          </m:r>
                          <m:func>
                            <m:funcPr>
                              <m:ctrlPr>
                                <a:rPr lang="en-US" altLang="zh-CN" b="0" i="1" smtClean="0">
                                  <a:latin typeface="Cambria Math" panose="02040503050406030204" pitchFamily="18" charset="0"/>
                                  <a:ea typeface="Cambria Math" panose="02040503050406030204" pitchFamily="18" charset="0"/>
                                </a:rPr>
                              </m:ctrlPr>
                            </m:funcPr>
                            <m:fName>
                              <m:r>
                                <a:rPr lang="en-US" altLang="zh-CN" b="0" i="0" smtClean="0">
                                  <a:latin typeface="Cambria Math" panose="02040503050406030204" pitchFamily="18" charset="0"/>
                                  <a:ea typeface="Cambria Math" panose="02040503050406030204" pitchFamily="18" charset="0"/>
                                </a:rPr>
                                <m:t>(</m:t>
                              </m:r>
                            </m:fName>
                            <m:e>
                              <m:r>
                                <a:rPr lang="zh-CN" altLang="en-US" b="0" i="1" smtClean="0">
                                  <a:latin typeface="Cambria Math" panose="02040503050406030204" pitchFamily="18" charset="0"/>
                                  <a:ea typeface="Cambria Math" panose="02040503050406030204" pitchFamily="18" charset="0"/>
                                </a:rPr>
                                <m:t>𝜎</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𝑢</m:t>
                                      </m:r>
                                    </m:e>
                                    <m:sub>
                                      <m:r>
                                        <a:rPr lang="en-US" altLang="zh-CN" b="0" i="1" smtClean="0">
                                          <a:latin typeface="Cambria Math" panose="02040503050406030204" pitchFamily="18" charset="0"/>
                                          <a:ea typeface="Cambria Math" panose="02040503050406030204" pitchFamily="18" charset="0"/>
                                        </a:rPr>
                                        <m:t>𝑗</m:t>
                                      </m:r>
                                    </m:sub>
                                    <m:sup>
                                      <m:r>
                                        <a:rPr lang="en-US" altLang="zh-CN" b="0" i="1" smtClean="0">
                                          <a:latin typeface="Cambria Math" panose="02040503050406030204" pitchFamily="18" charset="0"/>
                                          <a:ea typeface="Cambria Math" panose="02040503050406030204" pitchFamily="18" charset="0"/>
                                        </a:rPr>
                                        <m:t>𝑇</m:t>
                                      </m:r>
                                    </m:sup>
                                  </m:sSubSup>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𝑐</m:t>
                                      </m:r>
                                    </m:sub>
                                  </m:sSub>
                                </m:e>
                              </m:d>
                            </m:e>
                          </m:func>
                          <m:r>
                            <a:rPr lang="en-US" altLang="zh-CN" b="0" i="1" smtClean="0">
                              <a:latin typeface="Cambria Math" panose="02040503050406030204" pitchFamily="18" charset="0"/>
                              <a:ea typeface="Cambria Math" panose="02040503050406030204" pitchFamily="18" charset="0"/>
                            </a:rPr>
                            <m:t>)</m:t>
                          </m:r>
                        </m:e>
                      </m:nary>
                    </m:oMath>
                  </m:oMathPara>
                </a14:m>
                <a:endParaRPr lang="en-US" altLang="zh-CN" b="0" dirty="0"/>
              </a:p>
              <a:p>
                <a:pPr lvl="1"/>
                <a:r>
                  <a:rPr lang="zh-CN" altLang="en-US" dirty="0"/>
                  <a:t>使用词概率选择</a:t>
                </a:r>
                <a:r>
                  <a:rPr lang="en-US" altLang="zh-CN" dirty="0"/>
                  <a:t>k</a:t>
                </a:r>
                <a:r>
                  <a:rPr lang="zh-CN" altLang="en-US" dirty="0"/>
                  <a:t>个负样本（</a:t>
                </a:r>
                <a:r>
                  <a:rPr lang="en-US" altLang="zh-CN" dirty="0"/>
                  <a:t>negative samples</a:t>
                </a:r>
                <a:r>
                  <a:rPr lang="zh-CN" altLang="en-US" dirty="0"/>
                  <a:t>）</a:t>
                </a:r>
                <a:endParaRPr lang="en-US" altLang="zh-CN" dirty="0"/>
              </a:p>
              <a:p>
                <a:pPr lvl="1"/>
                <a:r>
                  <a:rPr lang="zh-CN" altLang="en-US" dirty="0"/>
                  <a:t>最大化真实上下文词出现的概率，最小化随即词出现在中心词周围的概率</a:t>
                </a:r>
                <a:endParaRPr lang="en-US" altLang="zh-CN" dirty="0"/>
              </a:p>
              <a:p>
                <a:pPr lvl="1"/>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𝑈</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e>
                      <m:sup>
                        <m:r>
                          <a:rPr lang="en-US" altLang="zh-CN" b="0" i="1" smtClean="0">
                            <a:latin typeface="Cambria Math" panose="02040503050406030204" pitchFamily="18" charset="0"/>
                          </a:rPr>
                          <m:t>3/4</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𝑍</m:t>
                    </m:r>
                  </m:oMath>
                </a14:m>
                <a:r>
                  <a:rPr lang="zh-CN" altLang="en-US" dirty="0"/>
                  <a:t>，</a:t>
                </a:r>
                <a:r>
                  <a:rPr lang="en-US" altLang="zh-CN" dirty="0"/>
                  <a:t>unigram</a:t>
                </a:r>
                <a:r>
                  <a:rPr lang="zh-CN" altLang="en-US" dirty="0"/>
                  <a:t>分布</a:t>
                </a:r>
                <a14:m>
                  <m:oMath xmlns:m="http://schemas.openxmlformats.org/officeDocument/2006/math">
                    <m:r>
                      <a:rPr lang="en-US" altLang="zh-CN" i="1">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zh-CN" altLang="en-US" i="1">
                        <a:latin typeface="Cambria Math" panose="02040503050406030204" pitchFamily="18" charset="0"/>
                      </a:rPr>
                      <m:t>的</m:t>
                    </m:r>
                  </m:oMath>
                </a14:m>
                <a:r>
                  <a:rPr lang="zh-CN" altLang="en-US" dirty="0"/>
                  <a:t>幂律提升到</a:t>
                </a:r>
                <a:r>
                  <a:rPr lang="en-US" altLang="zh-CN" dirty="0"/>
                  <a:t>3/4</a:t>
                </a:r>
              </a:p>
              <a:p>
                <a:pPr lvl="1"/>
                <a:r>
                  <a:rPr lang="zh-CN" altLang="en-US" dirty="0"/>
                  <a:t>幂律可以使得低频出现的词更容易被采样选中</a:t>
                </a:r>
                <a:endParaRPr lang="en-US" altLang="zh-CN" dirty="0"/>
              </a:p>
              <a:p>
                <a:pPr lvl="1"/>
                <a:r>
                  <a:rPr lang="en-US" altLang="zh-CN" dirty="0"/>
                  <a:t>https://zhuanlan.zhihu.com/p/39684349</a:t>
                </a:r>
              </a:p>
              <a:p>
                <a:pPr lvl="2"/>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13030" r="-65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51</a:t>
            </a:fld>
            <a:endParaRPr lang="en-US"/>
          </a:p>
        </p:txBody>
      </p:sp>
    </p:spTree>
    <p:extLst>
      <p:ext uri="{BB962C8B-B14F-4D97-AF65-F5344CB8AC3E}">
        <p14:creationId xmlns:p14="http://schemas.microsoft.com/office/powerpoint/2010/main" val="3481079844"/>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使用</a:t>
            </a:r>
            <a:r>
              <a:rPr lang="en-US" altLang="zh-CN" dirty="0"/>
              <a:t>negative sampling</a:t>
            </a:r>
            <a:r>
              <a:rPr lang="zh-CN" altLang="en-US" dirty="0"/>
              <a:t>的</a:t>
            </a:r>
            <a:r>
              <a:rPr lang="en-US" altLang="zh-CN" dirty="0"/>
              <a:t>Skip-gram</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与课程方法更接近的公式，</a:t>
                </a:r>
                <a:endParaRPr lang="en-US" altLang="zh-CN" dirty="0"/>
              </a:p>
              <a:p>
                <a:pPr marL="0"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𝐽</m:t>
                          </m:r>
                        </m:e>
                        <m:sub>
                          <m:r>
                            <a:rPr lang="en-US" altLang="zh-CN" b="0" i="1" smtClean="0">
                              <a:latin typeface="Cambria Math" panose="02040503050406030204" pitchFamily="18" charset="0"/>
                            </a:rPr>
                            <m:t>𝑛𝑒𝑔</m:t>
                          </m:r>
                          <m:r>
                            <a:rPr lang="en-US" altLang="zh-CN" b="0" i="1" smtClean="0">
                              <a:latin typeface="Cambria Math" panose="02040503050406030204" pitchFamily="18" charset="0"/>
                            </a:rPr>
                            <m:t>−</m:t>
                          </m:r>
                          <m:r>
                            <a:rPr lang="en-US" altLang="zh-CN" b="0" i="1" smtClean="0">
                              <a:latin typeface="Cambria Math" panose="02040503050406030204" pitchFamily="18" charset="0"/>
                            </a:rPr>
                            <m:t>𝑠𝑎𝑚𝑝𝑙𝑒</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𝑜</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𝑈</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𝜎</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e>
                              </m:d>
                            </m:e>
                          </m:d>
                        </m:e>
                      </m:func>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r>
                            <m:rPr>
                              <m:sty m:val="p"/>
                            </m:rPr>
                            <a:rPr lang="en-US" altLang="zh-CN" b="0" i="0" smtClean="0">
                              <a:latin typeface="Cambria Math" panose="02040503050406030204" pitchFamily="18" charset="0"/>
                              <a:ea typeface="Cambria Math" panose="02040503050406030204" pitchFamily="18" charset="0"/>
                            </a:rPr>
                            <m:t>log</m:t>
                          </m:r>
                          <m:func>
                            <m:funcPr>
                              <m:ctrlPr>
                                <a:rPr lang="en-US" altLang="zh-CN" b="0" i="1" smtClean="0">
                                  <a:latin typeface="Cambria Math" panose="02040503050406030204" pitchFamily="18" charset="0"/>
                                  <a:ea typeface="Cambria Math" panose="02040503050406030204" pitchFamily="18" charset="0"/>
                                </a:rPr>
                              </m:ctrlPr>
                            </m:funcPr>
                            <m:fName>
                              <m:r>
                                <a:rPr lang="en-US" altLang="zh-CN" b="0" i="0" smtClean="0">
                                  <a:latin typeface="Cambria Math" panose="02040503050406030204" pitchFamily="18" charset="0"/>
                                  <a:ea typeface="Cambria Math" panose="02040503050406030204" pitchFamily="18" charset="0"/>
                                </a:rPr>
                                <m:t>(</m:t>
                              </m:r>
                            </m:fName>
                            <m:e>
                              <m:r>
                                <a:rPr lang="zh-CN" altLang="en-US" b="0" i="1" smtClean="0">
                                  <a:latin typeface="Cambria Math" panose="02040503050406030204" pitchFamily="18" charset="0"/>
                                  <a:ea typeface="Cambria Math" panose="02040503050406030204" pitchFamily="18" charset="0"/>
                                </a:rPr>
                                <m:t>𝜎</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𝑢</m:t>
                                      </m:r>
                                    </m:e>
                                    <m:sub>
                                      <m:r>
                                        <a:rPr lang="en-US" altLang="zh-CN" b="0" i="1" smtClean="0">
                                          <a:latin typeface="Cambria Math" panose="02040503050406030204" pitchFamily="18" charset="0"/>
                                          <a:ea typeface="Cambria Math" panose="02040503050406030204" pitchFamily="18" charset="0"/>
                                        </a:rPr>
                                        <m:t>𝑗</m:t>
                                      </m:r>
                                    </m:sub>
                                    <m:sup>
                                      <m:r>
                                        <a:rPr lang="en-US" altLang="zh-CN" b="0" i="1" smtClean="0">
                                          <a:latin typeface="Cambria Math" panose="02040503050406030204" pitchFamily="18" charset="0"/>
                                          <a:ea typeface="Cambria Math" panose="02040503050406030204" pitchFamily="18" charset="0"/>
                                        </a:rPr>
                                        <m:t>𝑇</m:t>
                                      </m:r>
                                    </m:sup>
                                  </m:sSubSup>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𝑐</m:t>
                                      </m:r>
                                    </m:sub>
                                  </m:sSub>
                                </m:e>
                              </m:d>
                            </m:e>
                          </m:func>
                          <m:r>
                            <a:rPr lang="en-US" altLang="zh-CN" b="0" i="1" smtClean="0">
                              <a:latin typeface="Cambria Math" panose="02040503050406030204" pitchFamily="18" charset="0"/>
                              <a:ea typeface="Cambria Math" panose="02040503050406030204" pitchFamily="18" charset="0"/>
                            </a:rPr>
                            <m:t>)</m:t>
                          </m:r>
                        </m:e>
                      </m:nary>
                    </m:oMath>
                  </m:oMathPara>
                </a14:m>
                <a:endParaRPr lang="en-US" altLang="zh-CN" b="0" dirty="0"/>
              </a:p>
              <a:p>
                <a:pPr lvl="1"/>
                <a:r>
                  <a:rPr lang="zh-CN" altLang="en-US" dirty="0"/>
                  <a:t>使用词概率选择</a:t>
                </a:r>
                <a:r>
                  <a:rPr lang="en-US" altLang="zh-CN" dirty="0"/>
                  <a:t>k</a:t>
                </a:r>
                <a:r>
                  <a:rPr lang="zh-CN" altLang="en-US" dirty="0"/>
                  <a:t>个负样本（</a:t>
                </a:r>
                <a:r>
                  <a:rPr lang="en-US" altLang="zh-CN" dirty="0"/>
                  <a:t>negative samples</a:t>
                </a:r>
                <a:r>
                  <a:rPr lang="zh-CN" altLang="en-US" dirty="0"/>
                  <a:t>）</a:t>
                </a:r>
                <a:endParaRPr lang="en-US" altLang="zh-CN" dirty="0"/>
              </a:p>
              <a:p>
                <a:pPr lvl="1"/>
                <a:r>
                  <a:rPr lang="zh-CN" altLang="en-US" dirty="0"/>
                  <a:t>最大化真实上下文词出现的概率，最小化随即词出现在中心词周围的概率</a:t>
                </a:r>
                <a:endParaRPr lang="en-US" altLang="zh-CN" dirty="0"/>
              </a:p>
              <a:p>
                <a:pPr lvl="1"/>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𝑈</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e>
                      <m:sup>
                        <m:r>
                          <a:rPr lang="en-US" altLang="zh-CN" b="0" i="1" smtClean="0">
                            <a:latin typeface="Cambria Math" panose="02040503050406030204" pitchFamily="18" charset="0"/>
                          </a:rPr>
                          <m:t>3/4</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𝑍</m:t>
                    </m:r>
                  </m:oMath>
                </a14:m>
                <a:r>
                  <a:rPr lang="zh-CN" altLang="en-US" dirty="0"/>
                  <a:t>，</a:t>
                </a:r>
                <a:r>
                  <a:rPr lang="en-US" altLang="zh-CN" dirty="0"/>
                  <a:t>unigram</a:t>
                </a:r>
                <a:r>
                  <a:rPr lang="zh-CN" altLang="en-US" dirty="0"/>
                  <a:t>分布</a:t>
                </a:r>
                <a14:m>
                  <m:oMath xmlns:m="http://schemas.openxmlformats.org/officeDocument/2006/math">
                    <m:r>
                      <a:rPr lang="en-US" altLang="zh-CN" i="1">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zh-CN" altLang="en-US" i="1">
                        <a:latin typeface="Cambria Math" panose="02040503050406030204" pitchFamily="18" charset="0"/>
                      </a:rPr>
                      <m:t>的</m:t>
                    </m:r>
                  </m:oMath>
                </a14:m>
                <a:r>
                  <a:rPr lang="zh-CN" altLang="en-US" dirty="0"/>
                  <a:t>幂律提升到</a:t>
                </a:r>
                <a:r>
                  <a:rPr lang="en-US" altLang="zh-CN" dirty="0"/>
                  <a:t>3/4</a:t>
                </a:r>
              </a:p>
              <a:p>
                <a:pPr lvl="1"/>
                <a:r>
                  <a:rPr lang="zh-CN" altLang="en-US" dirty="0"/>
                  <a:t>幂律可以使得低频出现的词更容易被采样选中</a:t>
                </a:r>
                <a:endParaRPr lang="en-US" altLang="zh-CN" dirty="0"/>
              </a:p>
              <a:p>
                <a:pPr lvl="1"/>
                <a:r>
                  <a:rPr lang="en-US" altLang="zh-CN" dirty="0"/>
                  <a:t>https://zhuanlan.zhihu.com/p/39684349</a:t>
                </a:r>
              </a:p>
              <a:p>
                <a:pPr lvl="2"/>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13030" r="-65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52</a:t>
            </a:fld>
            <a:endParaRPr lang="en-US"/>
          </a:p>
        </p:txBody>
      </p:sp>
    </p:spTree>
    <p:extLst>
      <p:ext uri="{BB962C8B-B14F-4D97-AF65-F5344CB8AC3E}">
        <p14:creationId xmlns:p14="http://schemas.microsoft.com/office/powerpoint/2010/main" val="1066431301"/>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a:xfrm>
            <a:off x="955674" y="399489"/>
            <a:ext cx="8188326" cy="542249"/>
          </a:xfrm>
        </p:spPr>
        <p:txBody>
          <a:bodyPr>
            <a:normAutofit fontScale="90000"/>
          </a:bodyPr>
          <a:lstStyle/>
          <a:p>
            <a:r>
              <a:rPr lang="en-US" altLang="zh-CN" sz="4000" dirty="0"/>
              <a:t>Encoding meaning in vector</a:t>
            </a:r>
            <a:r>
              <a:rPr lang="zh-CN" altLang="en-US" sz="4000" dirty="0"/>
              <a:t> </a:t>
            </a:r>
            <a:r>
              <a:rPr lang="en-US" altLang="zh-CN" sz="4000" dirty="0"/>
              <a:t>differences</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关键思路：</a:t>
            </a:r>
            <a:endParaRPr lang="en-US" altLang="zh-CN" dirty="0"/>
          </a:p>
          <a:p>
            <a:pPr lvl="2"/>
            <a:r>
              <a:rPr lang="zh-CN" altLang="en-US" dirty="0"/>
              <a:t>共现概率的比值可以编码有意义的语义信息</a:t>
            </a:r>
            <a:endParaRPr lang="en-US" altLang="zh-CN" dirty="0"/>
          </a:p>
          <a:p>
            <a:pPr lvl="2"/>
            <a:endParaRPr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53</a:t>
            </a:fld>
            <a:endParaRPr lang="en-US"/>
          </a:p>
        </p:txBody>
      </p:sp>
      <p:pic>
        <p:nvPicPr>
          <p:cNvPr id="5" name="图片 4">
            <a:extLst>
              <a:ext uri="{FF2B5EF4-FFF2-40B4-BE49-F238E27FC236}">
                <a16:creationId xmlns:a16="http://schemas.microsoft.com/office/drawing/2014/main" id="{322563BA-EDAA-5159-9532-0BBD4AB7570A}"/>
              </a:ext>
            </a:extLst>
          </p:cNvPr>
          <p:cNvPicPr>
            <a:picLocks noChangeAspect="1"/>
          </p:cNvPicPr>
          <p:nvPr/>
        </p:nvPicPr>
        <p:blipFill>
          <a:blip r:embed="rId2"/>
          <a:stretch>
            <a:fillRect/>
          </a:stretch>
        </p:blipFill>
        <p:spPr>
          <a:xfrm>
            <a:off x="955674" y="2073122"/>
            <a:ext cx="7696200" cy="3113241"/>
          </a:xfrm>
          <a:prstGeom prst="rect">
            <a:avLst/>
          </a:prstGeom>
        </p:spPr>
      </p:pic>
    </p:spTree>
    <p:extLst>
      <p:ext uri="{BB962C8B-B14F-4D97-AF65-F5344CB8AC3E}">
        <p14:creationId xmlns:p14="http://schemas.microsoft.com/office/powerpoint/2010/main" val="937020085"/>
      </p:ext>
    </p:extLst>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a:xfrm>
            <a:off x="955674" y="399489"/>
            <a:ext cx="8188326" cy="542249"/>
          </a:xfrm>
        </p:spPr>
        <p:txBody>
          <a:bodyPr>
            <a:normAutofit fontScale="90000"/>
          </a:bodyPr>
          <a:lstStyle/>
          <a:p>
            <a:r>
              <a:rPr lang="en-US" altLang="zh-CN" sz="4000" dirty="0"/>
              <a:t>Encoding meaning in vector</a:t>
            </a:r>
            <a:r>
              <a:rPr lang="zh-CN" altLang="en-US" sz="4000" dirty="0"/>
              <a:t> </a:t>
            </a:r>
            <a:r>
              <a:rPr lang="en-US" altLang="zh-CN" sz="4000" dirty="0"/>
              <a:t>differences</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关键思路：</a:t>
            </a:r>
            <a:endParaRPr lang="en-US" altLang="zh-CN" dirty="0"/>
          </a:p>
          <a:p>
            <a:pPr lvl="2"/>
            <a:r>
              <a:rPr lang="zh-CN" altLang="en-US" dirty="0"/>
              <a:t>共现概率的比值可以编码有意义的语义信息</a:t>
            </a:r>
            <a:endParaRPr lang="en-US" altLang="zh-CN" dirty="0"/>
          </a:p>
          <a:p>
            <a:pPr lvl="2"/>
            <a:endParaRPr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54</a:t>
            </a:fld>
            <a:endParaRPr lang="en-US"/>
          </a:p>
        </p:txBody>
      </p:sp>
      <p:pic>
        <p:nvPicPr>
          <p:cNvPr id="6" name="图片 5">
            <a:extLst>
              <a:ext uri="{FF2B5EF4-FFF2-40B4-BE49-F238E27FC236}">
                <a16:creationId xmlns:a16="http://schemas.microsoft.com/office/drawing/2014/main" id="{67580D37-6346-7680-617D-7C1AA51FBEF9}"/>
              </a:ext>
            </a:extLst>
          </p:cNvPr>
          <p:cNvPicPr>
            <a:picLocks noChangeAspect="1"/>
          </p:cNvPicPr>
          <p:nvPr/>
        </p:nvPicPr>
        <p:blipFill>
          <a:blip r:embed="rId2"/>
          <a:stretch>
            <a:fillRect/>
          </a:stretch>
        </p:blipFill>
        <p:spPr>
          <a:xfrm>
            <a:off x="955674" y="2047002"/>
            <a:ext cx="7858125" cy="3268509"/>
          </a:xfrm>
          <a:prstGeom prst="rect">
            <a:avLst/>
          </a:prstGeom>
        </p:spPr>
      </p:pic>
    </p:spTree>
    <p:extLst>
      <p:ext uri="{BB962C8B-B14F-4D97-AF65-F5344CB8AC3E}">
        <p14:creationId xmlns:p14="http://schemas.microsoft.com/office/powerpoint/2010/main" val="1334812430"/>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a:xfrm>
            <a:off x="955674" y="399489"/>
            <a:ext cx="8188326" cy="542249"/>
          </a:xfrm>
        </p:spPr>
        <p:txBody>
          <a:bodyPr>
            <a:normAutofit fontScale="90000"/>
          </a:bodyPr>
          <a:lstStyle/>
          <a:p>
            <a:r>
              <a:rPr lang="en-US" altLang="zh-CN" sz="4000" dirty="0"/>
              <a:t>Encoding meaning in vector</a:t>
            </a:r>
            <a:r>
              <a:rPr lang="zh-CN" altLang="en-US" sz="4000" dirty="0"/>
              <a:t> </a:t>
            </a:r>
            <a:r>
              <a:rPr lang="en-US" altLang="zh-CN" sz="4000" dirty="0"/>
              <a:t>differences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在词向量空间中如何利用共现概率的比值表示线性语义</a:t>
                </a:r>
                <a:endParaRPr lang="en-US" altLang="zh-CN" dirty="0"/>
              </a:p>
              <a:p>
                <a:pPr lvl="1"/>
                <a:r>
                  <a:rPr lang="en-US" altLang="zh-CN" dirty="0"/>
                  <a:t>Log-bilinear </a:t>
                </a:r>
                <a:r>
                  <a:rPr lang="zh-CN" altLang="en-US" dirty="0"/>
                  <a:t>模型</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𝑙𝑜𝑔𝑃</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𝑖</m:t>
                          </m:r>
                        </m:e>
                        <m:e>
                          <m:r>
                            <a:rPr lang="en-US" altLang="zh-CN" b="0" i="1" smtClean="0">
                              <a:latin typeface="Cambria Math" panose="02040503050406030204" pitchFamily="18" charset="0"/>
                              <a:ea typeface="Cambria Math" panose="02040503050406030204" pitchFamily="18" charset="0"/>
                            </a:rPr>
                            <m:t>𝑗</m:t>
                          </m:r>
                        </m:e>
                      </m:d>
                    </m:oMath>
                  </m:oMathPara>
                </a14:m>
                <a:endParaRPr lang="en-US" altLang="zh-CN" b="0" dirty="0">
                  <a:ea typeface="Cambria Math" panose="02040503050406030204" pitchFamily="18" charset="0"/>
                </a:endParaRPr>
              </a:p>
              <a:p>
                <a:pPr lvl="1"/>
                <a:r>
                  <a:rPr lang="zh-CN" altLang="en-US" dirty="0"/>
                  <a:t>向量差异</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𝑥</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𝑎</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𝑏</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𝑙𝑜𝑔</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𝑃</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e>
                          </m:d>
                        </m:num>
                        <m:den>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𝑏</m:t>
                          </m:r>
                          <m:r>
                            <a:rPr lang="en-US" altLang="zh-CN" i="1">
                              <a:latin typeface="Cambria Math" panose="02040503050406030204" pitchFamily="18" charset="0"/>
                              <a:ea typeface="Cambria Math" panose="02040503050406030204" pitchFamily="18" charset="0"/>
                            </a:rPr>
                            <m:t>)</m:t>
                          </m:r>
                        </m:den>
                      </m:f>
                    </m:oMath>
                  </m:oMathPara>
                </a14:m>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60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55</a:t>
            </a:fld>
            <a:endParaRPr lang="en-US"/>
          </a:p>
        </p:txBody>
      </p:sp>
    </p:spTree>
    <p:extLst>
      <p:ext uri="{BB962C8B-B14F-4D97-AF65-F5344CB8AC3E}">
        <p14:creationId xmlns:p14="http://schemas.microsoft.com/office/powerpoint/2010/main" val="1598846074"/>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a:xfrm>
            <a:off x="955674" y="399489"/>
            <a:ext cx="8188326" cy="542249"/>
          </a:xfrm>
        </p:spPr>
        <p:txBody>
          <a:bodyPr>
            <a:normAutofit fontScale="90000"/>
          </a:bodyPr>
          <a:lstStyle/>
          <a:p>
            <a:r>
              <a:rPr lang="en-US" altLang="zh-CN" sz="4400" dirty="0" err="1"/>
              <a:t>GloVe</a:t>
            </a:r>
            <a:r>
              <a:rPr lang="zh-CN" altLang="en-US" sz="4400" dirty="0"/>
              <a:t>，</a:t>
            </a:r>
            <a:r>
              <a:rPr lang="en-US" altLang="zh-CN" sz="4000" dirty="0"/>
              <a:t>EMNLP 2014</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𝑙𝑜𝑔𝑃</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𝑖</m:t>
                          </m:r>
                        </m:e>
                        <m:e>
                          <m:r>
                            <a:rPr lang="en-US" altLang="zh-CN" i="1">
                              <a:latin typeface="Cambria Math" panose="02040503050406030204" pitchFamily="18" charset="0"/>
                              <a:ea typeface="Cambria Math" panose="02040503050406030204" pitchFamily="18" charset="0"/>
                            </a:rPr>
                            <m:t>𝑗</m:t>
                          </m:r>
                        </m:e>
                      </m:d>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𝑖𝑗</m:t>
                                  </m:r>
                                </m:sub>
                              </m:sSub>
                            </m:e>
                          </m:d>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𝑤</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𝑏</m:t>
                                          </m:r>
                                        </m:e>
                                      </m:acc>
                                    </m:e>
                                    <m:sub>
                                      <m:r>
                                        <a:rPr lang="en-US" altLang="zh-CN" i="1">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𝑙𝑜𝑔</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𝑖𝑗</m:t>
                                      </m:r>
                                    </m:sub>
                                  </m:sSub>
                                </m:e>
                              </m:d>
                            </m:e>
                            <m:sup>
                              <m:r>
                                <a:rPr lang="en-US" altLang="zh-CN" b="0" i="1" smtClean="0">
                                  <a:latin typeface="Cambria Math" panose="02040503050406030204" pitchFamily="18" charset="0"/>
                                </a:rPr>
                                <m:t>2</m:t>
                              </m:r>
                            </m:sup>
                          </m:sSup>
                        </m:e>
                      </m:nary>
                    </m:oMath>
                  </m:oMathPara>
                </a14:m>
                <a:endParaRPr lang="en-US" altLang="zh-CN" dirty="0"/>
              </a:p>
              <a:p>
                <a:pPr lvl="1"/>
                <a:r>
                  <a:rPr lang="zh-CN" altLang="en-US" dirty="0"/>
                  <a:t>优势</a:t>
                </a:r>
                <a:endParaRPr lang="en-US" altLang="zh-CN" dirty="0"/>
              </a:p>
              <a:p>
                <a:pPr lvl="2"/>
                <a:r>
                  <a:rPr lang="zh-CN" altLang="en-US" dirty="0"/>
                  <a:t>训练速度快</a:t>
                </a:r>
                <a:endParaRPr lang="en-US" altLang="zh-CN" dirty="0"/>
              </a:p>
              <a:p>
                <a:pPr lvl="2"/>
                <a:r>
                  <a:rPr lang="zh-CN" altLang="en-US" dirty="0"/>
                  <a:t>对大规模语料同样适用</a:t>
                </a:r>
                <a:endParaRPr lang="en-US" altLang="zh-CN" dirty="0"/>
              </a:p>
              <a:p>
                <a:pPr lvl="2"/>
                <a:r>
                  <a:rPr lang="zh-CN" altLang="en-US" dirty="0"/>
                  <a:t>在小规模语料和低维向量中性能依然不错</a:t>
                </a:r>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1303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56</a:t>
            </a:fld>
            <a:endParaRPr lang="en-US"/>
          </a:p>
        </p:txBody>
      </p:sp>
    </p:spTree>
    <p:extLst>
      <p:ext uri="{BB962C8B-B14F-4D97-AF65-F5344CB8AC3E}">
        <p14:creationId xmlns:p14="http://schemas.microsoft.com/office/powerpoint/2010/main" val="555627333"/>
      </p:ext>
    </p:extLst>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a:xfrm>
            <a:off x="955674" y="399489"/>
            <a:ext cx="8188326" cy="542249"/>
          </a:xfrm>
        </p:spPr>
        <p:txBody>
          <a:bodyPr>
            <a:normAutofit fontScale="90000"/>
          </a:bodyPr>
          <a:lstStyle/>
          <a:p>
            <a:r>
              <a:rPr lang="en-US" altLang="zh-CN" sz="4400" dirty="0" err="1"/>
              <a:t>GloVe</a:t>
            </a:r>
            <a:r>
              <a:rPr lang="zh-CN" altLang="en-US" sz="4400" dirty="0"/>
              <a:t>，</a:t>
            </a:r>
            <a:r>
              <a:rPr lang="en-US" altLang="zh-CN" sz="4000" dirty="0"/>
              <a:t>EMNLP 2014</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效果</a:t>
            </a:r>
            <a:endParaRPr lang="en-US" altLang="zh-CN" dirty="0"/>
          </a:p>
          <a:p>
            <a:pPr lvl="1"/>
            <a:r>
              <a:rPr lang="zh-CN" altLang="en-US" dirty="0"/>
              <a:t>最接近</a:t>
            </a:r>
            <a:r>
              <a:rPr lang="en-US" altLang="zh-CN" dirty="0"/>
              <a:t>frog</a:t>
            </a:r>
            <a:r>
              <a:rPr lang="zh-CN" altLang="en-US" dirty="0"/>
              <a:t>的单词</a:t>
            </a:r>
            <a:endParaRPr lang="en-US" altLang="zh-CN" dirty="0"/>
          </a:p>
          <a:p>
            <a:pPr lvl="2"/>
            <a:r>
              <a:rPr lang="en-US" altLang="zh-CN" dirty="0"/>
              <a:t>Frogs</a:t>
            </a:r>
            <a:r>
              <a:rPr lang="zh-CN" altLang="en-US" dirty="0"/>
              <a:t>，</a:t>
            </a:r>
            <a:r>
              <a:rPr lang="en-US" altLang="zh-CN" dirty="0"/>
              <a:t>toad</a:t>
            </a:r>
            <a:r>
              <a:rPr lang="zh-CN" altLang="en-US" dirty="0"/>
              <a:t>，</a:t>
            </a:r>
            <a:r>
              <a:rPr lang="en-US" altLang="zh-CN" dirty="0" err="1"/>
              <a:t>litoria</a:t>
            </a:r>
            <a:r>
              <a:rPr lang="zh-CN" altLang="en-US" dirty="0"/>
              <a:t>，</a:t>
            </a:r>
            <a:r>
              <a:rPr lang="en-US" altLang="zh-CN" dirty="0" err="1"/>
              <a:t>leptodactylidae</a:t>
            </a:r>
            <a:r>
              <a:rPr lang="zh-CN" altLang="en-US" dirty="0"/>
              <a:t>，</a:t>
            </a:r>
            <a:r>
              <a:rPr lang="en-US" altLang="zh-CN" dirty="0"/>
              <a:t>rana</a:t>
            </a:r>
            <a:r>
              <a:rPr lang="zh-CN" altLang="en-US" dirty="0"/>
              <a:t>，</a:t>
            </a:r>
            <a:r>
              <a:rPr lang="en-US" altLang="zh-CN" dirty="0"/>
              <a:t>lizard</a:t>
            </a:r>
          </a:p>
          <a:p>
            <a:pPr marL="0" indent="0">
              <a:buNone/>
            </a:pPr>
            <a:endParaRPr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57</a:t>
            </a:fld>
            <a:endParaRPr lang="en-US"/>
          </a:p>
        </p:txBody>
      </p:sp>
      <p:pic>
        <p:nvPicPr>
          <p:cNvPr id="5" name="图片 4">
            <a:extLst>
              <a:ext uri="{FF2B5EF4-FFF2-40B4-BE49-F238E27FC236}">
                <a16:creationId xmlns:a16="http://schemas.microsoft.com/office/drawing/2014/main" id="{6A69A128-3F81-74D5-C8B9-051DD0B4D874}"/>
              </a:ext>
            </a:extLst>
          </p:cNvPr>
          <p:cNvPicPr>
            <a:picLocks noChangeAspect="1"/>
          </p:cNvPicPr>
          <p:nvPr/>
        </p:nvPicPr>
        <p:blipFill>
          <a:blip r:embed="rId2"/>
          <a:stretch>
            <a:fillRect/>
          </a:stretch>
        </p:blipFill>
        <p:spPr>
          <a:xfrm>
            <a:off x="594336" y="2551520"/>
            <a:ext cx="4224552" cy="1815453"/>
          </a:xfrm>
          <a:prstGeom prst="rect">
            <a:avLst/>
          </a:prstGeom>
        </p:spPr>
      </p:pic>
      <p:pic>
        <p:nvPicPr>
          <p:cNvPr id="6" name="图片 5">
            <a:extLst>
              <a:ext uri="{FF2B5EF4-FFF2-40B4-BE49-F238E27FC236}">
                <a16:creationId xmlns:a16="http://schemas.microsoft.com/office/drawing/2014/main" id="{B9D3B788-4677-E955-9BE2-6CCB868DF497}"/>
              </a:ext>
            </a:extLst>
          </p:cNvPr>
          <p:cNvPicPr>
            <a:picLocks noChangeAspect="1"/>
          </p:cNvPicPr>
          <p:nvPr/>
        </p:nvPicPr>
        <p:blipFill>
          <a:blip r:embed="rId3"/>
          <a:stretch>
            <a:fillRect/>
          </a:stretch>
        </p:blipFill>
        <p:spPr>
          <a:xfrm>
            <a:off x="5049837" y="2551520"/>
            <a:ext cx="4099844" cy="1815453"/>
          </a:xfrm>
          <a:prstGeom prst="rect">
            <a:avLst/>
          </a:prstGeom>
        </p:spPr>
      </p:pic>
    </p:spTree>
    <p:extLst>
      <p:ext uri="{BB962C8B-B14F-4D97-AF65-F5344CB8AC3E}">
        <p14:creationId xmlns:p14="http://schemas.microsoft.com/office/powerpoint/2010/main" val="1253659481"/>
      </p:ext>
    </p:extLst>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a:xfrm>
            <a:off x="955674" y="399489"/>
            <a:ext cx="8188326" cy="542249"/>
          </a:xfrm>
        </p:spPr>
        <p:txBody>
          <a:bodyPr>
            <a:noAutofit/>
          </a:bodyPr>
          <a:lstStyle/>
          <a:p>
            <a:r>
              <a:rPr lang="en-US" altLang="zh-CN" sz="3200" dirty="0" err="1"/>
              <a:t>GloVe</a:t>
            </a:r>
            <a:r>
              <a:rPr lang="en-US" altLang="zh-CN" sz="3200" dirty="0"/>
              <a:t>-</a:t>
            </a:r>
            <a:r>
              <a:rPr lang="zh-CN" altLang="en-US" sz="3200" dirty="0"/>
              <a:t>效果评价</a:t>
            </a:r>
            <a:endParaRPr kumimoji="1" lang="zh-CN" altLang="en-US" sz="1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词向量类比</a:t>
                </a:r>
                <a:endParaRPr lang="en-US" altLang="zh-CN" dirty="0"/>
              </a:p>
              <a:p>
                <a:pPr lvl="2"/>
                <a:r>
                  <a:rPr lang="en-US" altLang="zh-CN" dirty="0"/>
                  <a:t>a:b::c:</a:t>
                </a:r>
                <a:r>
                  <a:rPr lang="zh-CN" altLang="en-US" dirty="0"/>
                  <a:t>？</a:t>
                </a:r>
                <a:r>
                  <a:rPr lang="en-US" altLang="zh-CN" dirty="0"/>
                  <a:t>(</a:t>
                </a:r>
                <a:r>
                  <a:rPr lang="en-US" altLang="zh-CN" dirty="0" err="1"/>
                  <a:t>man:woman</a:t>
                </a:r>
                <a:r>
                  <a:rPr lang="en-US" altLang="zh-CN" dirty="0"/>
                  <a:t>::king:</a:t>
                </a:r>
                <a:r>
                  <a:rPr lang="zh-CN" altLang="en-US" dirty="0"/>
                  <a:t>？</a:t>
                </a:r>
                <a:r>
                  <a:rPr lang="en-US" altLang="zh-CN" dirty="0"/>
                  <a:t>)</a:t>
                </a:r>
                <a:r>
                  <a:rPr lang="zh-CN" altLang="en-US" dirty="0"/>
                  <a:t>→</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𝑎𝑟𝑔𝑚𝑎</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𝑏</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𝑎</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𝑐</m:t>
                                    </m:r>
                                  </m:sub>
                                </m:sSub>
                              </m:e>
                            </m:d>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num>
                      <m:den>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𝑏</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𝑎</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𝑐</m:t>
                                </m:r>
                              </m:sub>
                            </m:sSub>
                          </m:e>
                        </m:d>
                      </m:den>
                    </m:f>
                  </m:oMath>
                </a14:m>
                <a:endParaRPr lang="en-US" altLang="zh-CN" dirty="0"/>
              </a:p>
              <a:p>
                <a:pPr lvl="2"/>
                <a:r>
                  <a:rPr lang="zh-CN" altLang="en-US" dirty="0"/>
                  <a:t>通过评价词向量的余弦距离相加后捕获的语义信息和语法类比问题的效果评测词向量</a:t>
                </a:r>
              </a:p>
              <a:p>
                <a:pPr lvl="1"/>
                <a:r>
                  <a:rPr lang="zh-CN" altLang="en-US" dirty="0"/>
                  <a:t>问题：</a:t>
                </a:r>
                <a:endParaRPr lang="en-US" altLang="zh-CN" dirty="0"/>
              </a:p>
              <a:p>
                <a:pPr lvl="2"/>
                <a:r>
                  <a:rPr lang="zh-CN" altLang="en-US" dirty="0"/>
                  <a:t>如果带评测的信息是非线性的</a:t>
                </a:r>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606" r="-131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58</a:t>
            </a:fld>
            <a:endParaRPr lang="en-US"/>
          </a:p>
        </p:txBody>
      </p:sp>
      <p:pic>
        <p:nvPicPr>
          <p:cNvPr id="7" name="图片 6">
            <a:extLst>
              <a:ext uri="{FF2B5EF4-FFF2-40B4-BE49-F238E27FC236}">
                <a16:creationId xmlns:a16="http://schemas.microsoft.com/office/drawing/2014/main" id="{83F4307E-2B43-7EF2-ECD0-1F92FF2E50B7}"/>
              </a:ext>
            </a:extLst>
          </p:cNvPr>
          <p:cNvPicPr>
            <a:picLocks noChangeAspect="1"/>
          </p:cNvPicPr>
          <p:nvPr/>
        </p:nvPicPr>
        <p:blipFill>
          <a:blip r:embed="rId3"/>
          <a:stretch>
            <a:fillRect/>
          </a:stretch>
        </p:blipFill>
        <p:spPr>
          <a:xfrm>
            <a:off x="4806156" y="2463618"/>
            <a:ext cx="3051615" cy="2722745"/>
          </a:xfrm>
          <a:prstGeom prst="rect">
            <a:avLst/>
          </a:prstGeom>
        </p:spPr>
      </p:pic>
    </p:spTree>
    <p:extLst>
      <p:ext uri="{BB962C8B-B14F-4D97-AF65-F5344CB8AC3E}">
        <p14:creationId xmlns:p14="http://schemas.microsoft.com/office/powerpoint/2010/main" val="1647977622"/>
      </p:ext>
    </p:extLst>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a:xfrm>
            <a:off x="955674" y="399489"/>
            <a:ext cx="8188326" cy="542249"/>
          </a:xfrm>
        </p:spPr>
        <p:txBody>
          <a:bodyPr>
            <a:noAutofit/>
          </a:bodyPr>
          <a:lstStyle/>
          <a:p>
            <a:r>
              <a:rPr lang="en-US" altLang="zh-CN" sz="3200" dirty="0" err="1"/>
              <a:t>GloVe</a:t>
            </a:r>
            <a:r>
              <a:rPr lang="en-US" altLang="zh-CN" sz="3200" dirty="0"/>
              <a:t>-</a:t>
            </a:r>
            <a:r>
              <a:rPr lang="zh-CN" altLang="en-US" sz="3200"/>
              <a:t>效果评价</a:t>
            </a:r>
            <a:endParaRPr kumimoji="1" lang="zh-CN" altLang="en-US" sz="1800"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endParaRPr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59</a:t>
            </a:fld>
            <a:endParaRPr lang="en-US"/>
          </a:p>
        </p:txBody>
      </p:sp>
      <p:pic>
        <p:nvPicPr>
          <p:cNvPr id="5" name="内容占位符 3">
            <a:extLst>
              <a:ext uri="{FF2B5EF4-FFF2-40B4-BE49-F238E27FC236}">
                <a16:creationId xmlns:a16="http://schemas.microsoft.com/office/drawing/2014/main" id="{8469910A-9447-DECB-4BD9-172DC16DCBA0}"/>
              </a:ext>
            </a:extLst>
          </p:cNvPr>
          <p:cNvPicPr>
            <a:picLocks noChangeAspect="1"/>
          </p:cNvPicPr>
          <p:nvPr/>
        </p:nvPicPr>
        <p:blipFill>
          <a:blip r:embed="rId2"/>
          <a:stretch>
            <a:fillRect/>
          </a:stretch>
        </p:blipFill>
        <p:spPr>
          <a:xfrm>
            <a:off x="547489" y="1207767"/>
            <a:ext cx="3873001" cy="3093749"/>
          </a:xfrm>
          <a:prstGeom prst="rect">
            <a:avLst/>
          </a:prstGeom>
        </p:spPr>
      </p:pic>
      <p:pic>
        <p:nvPicPr>
          <p:cNvPr id="6" name="图片 5">
            <a:extLst>
              <a:ext uri="{FF2B5EF4-FFF2-40B4-BE49-F238E27FC236}">
                <a16:creationId xmlns:a16="http://schemas.microsoft.com/office/drawing/2014/main" id="{A34F4B7B-506B-29D6-16B0-9E6F9FA1AB2D}"/>
              </a:ext>
            </a:extLst>
          </p:cNvPr>
          <p:cNvPicPr>
            <a:picLocks noChangeAspect="1"/>
          </p:cNvPicPr>
          <p:nvPr/>
        </p:nvPicPr>
        <p:blipFill>
          <a:blip r:embed="rId3"/>
          <a:stretch>
            <a:fillRect/>
          </a:stretch>
        </p:blipFill>
        <p:spPr>
          <a:xfrm>
            <a:off x="4420492" y="1539"/>
            <a:ext cx="3936430" cy="3093750"/>
          </a:xfrm>
          <a:prstGeom prst="rect">
            <a:avLst/>
          </a:prstGeom>
        </p:spPr>
      </p:pic>
      <p:pic>
        <p:nvPicPr>
          <p:cNvPr id="8" name="图片 7">
            <a:extLst>
              <a:ext uri="{FF2B5EF4-FFF2-40B4-BE49-F238E27FC236}">
                <a16:creationId xmlns:a16="http://schemas.microsoft.com/office/drawing/2014/main" id="{C0FCF57A-FC55-61BB-8E22-8B4643D5F659}"/>
              </a:ext>
            </a:extLst>
          </p:cNvPr>
          <p:cNvPicPr>
            <a:picLocks noChangeAspect="1"/>
          </p:cNvPicPr>
          <p:nvPr/>
        </p:nvPicPr>
        <p:blipFill>
          <a:blip r:embed="rId4"/>
          <a:stretch>
            <a:fillRect/>
          </a:stretch>
        </p:blipFill>
        <p:spPr>
          <a:xfrm>
            <a:off x="4420491" y="2500432"/>
            <a:ext cx="4019861" cy="3166983"/>
          </a:xfrm>
          <a:prstGeom prst="rect">
            <a:avLst/>
          </a:prstGeom>
        </p:spPr>
      </p:pic>
    </p:spTree>
    <p:extLst>
      <p:ext uri="{BB962C8B-B14F-4D97-AF65-F5344CB8AC3E}">
        <p14:creationId xmlns:p14="http://schemas.microsoft.com/office/powerpoint/2010/main" val="42449869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情感分析的任务界定</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lnSpcReduction="10000"/>
          </a:bodyPr>
          <a:lstStyle/>
          <a:p>
            <a:pPr lvl="1"/>
            <a:r>
              <a:rPr lang="zh-CN" altLang="en-US" sz="1800" b="1" dirty="0"/>
              <a:t>情感分析主要目的</a:t>
            </a:r>
            <a:r>
              <a:rPr lang="zh-CN" altLang="en-US" sz="1800" dirty="0"/>
              <a:t>是识别用户对事物或人的看法、态度。</a:t>
            </a:r>
            <a:endParaRPr lang="en-US" altLang="zh-CN" sz="1800" dirty="0"/>
          </a:p>
          <a:p>
            <a:pPr lvl="1"/>
            <a:r>
              <a:rPr lang="zh-CN" altLang="en-US" dirty="0"/>
              <a:t>参与主体主要包括：</a:t>
            </a:r>
            <a:endParaRPr lang="en-US" altLang="zh-CN" dirty="0"/>
          </a:p>
          <a:p>
            <a:pPr lvl="2"/>
            <a:r>
              <a:rPr lang="zh-CN" altLang="en-US" b="1" dirty="0"/>
              <a:t>（</a:t>
            </a:r>
            <a:r>
              <a:rPr lang="en-US" altLang="zh-CN" b="1" dirty="0"/>
              <a:t>1</a:t>
            </a:r>
            <a:r>
              <a:rPr lang="zh-CN" altLang="en-US" b="1" dirty="0"/>
              <a:t>）</a:t>
            </a:r>
            <a:r>
              <a:rPr lang="en-US" altLang="zh-CN" b="1" dirty="0"/>
              <a:t>Holder (source) </a:t>
            </a:r>
            <a:r>
              <a:rPr lang="en-US" altLang="zh-CN" dirty="0"/>
              <a:t>of attitude：</a:t>
            </a:r>
            <a:r>
              <a:rPr lang="zh-CN" altLang="en-US" dirty="0"/>
              <a:t>观点持有者</a:t>
            </a:r>
            <a:endParaRPr lang="en-US" altLang="zh-CN" dirty="0"/>
          </a:p>
          <a:p>
            <a:pPr lvl="2"/>
            <a:r>
              <a:rPr lang="zh-CN" altLang="en-US" b="1" dirty="0"/>
              <a:t>（</a:t>
            </a:r>
            <a:r>
              <a:rPr lang="en-US" altLang="zh-CN" b="1" dirty="0"/>
              <a:t>2</a:t>
            </a:r>
            <a:r>
              <a:rPr lang="zh-CN" altLang="en-US" b="1" dirty="0"/>
              <a:t>）</a:t>
            </a:r>
            <a:r>
              <a:rPr lang="en-US" altLang="zh-CN" b="1" dirty="0"/>
              <a:t>Target (aspect) </a:t>
            </a:r>
            <a:r>
              <a:rPr lang="en-US" altLang="zh-CN" dirty="0"/>
              <a:t>of attitude：</a:t>
            </a:r>
            <a:r>
              <a:rPr lang="zh-CN" altLang="en-US" dirty="0"/>
              <a:t>评价对象</a:t>
            </a:r>
            <a:endParaRPr lang="en-US" altLang="zh-CN" dirty="0"/>
          </a:p>
          <a:p>
            <a:pPr lvl="2"/>
            <a:r>
              <a:rPr lang="zh-CN" altLang="en-US" b="1" dirty="0"/>
              <a:t>（</a:t>
            </a:r>
            <a:r>
              <a:rPr lang="en-US" altLang="zh-CN" b="1" dirty="0"/>
              <a:t>3</a:t>
            </a:r>
            <a:r>
              <a:rPr lang="zh-CN" altLang="en-US" b="1" dirty="0"/>
              <a:t>）</a:t>
            </a:r>
            <a:r>
              <a:rPr lang="en-US" altLang="zh-CN" b="1" dirty="0"/>
              <a:t>Type </a:t>
            </a:r>
            <a:r>
              <a:rPr lang="en-US" altLang="zh-CN" dirty="0"/>
              <a:t>of attitude：</a:t>
            </a:r>
            <a:r>
              <a:rPr lang="zh-CN" altLang="en-US" dirty="0"/>
              <a:t>评价观点</a:t>
            </a:r>
            <a:endParaRPr lang="en-US" altLang="zh-CN" dirty="0"/>
          </a:p>
          <a:p>
            <a:pPr lvl="1"/>
            <a:r>
              <a:rPr lang="zh-CN" altLang="en-US" dirty="0"/>
              <a:t>​ </a:t>
            </a:r>
            <a:r>
              <a:rPr lang="en-US" altLang="zh-CN" dirty="0"/>
              <a:t>set of types：</a:t>
            </a:r>
          </a:p>
          <a:p>
            <a:pPr lvl="2"/>
            <a:r>
              <a:rPr lang="en-US" altLang="zh-CN" i="1" dirty="0"/>
              <a:t>Like, love, hate, value, desire,</a:t>
            </a:r>
            <a:r>
              <a:rPr lang="en-US" altLang="zh-CN" dirty="0"/>
              <a:t> etc.</a:t>
            </a:r>
          </a:p>
          <a:p>
            <a:pPr lvl="1"/>
            <a:r>
              <a:rPr lang="en-US" altLang="zh-CN" dirty="0"/>
              <a:t> simple weighted </a:t>
            </a:r>
            <a:r>
              <a:rPr lang="en-US" altLang="zh-CN" b="1" dirty="0"/>
              <a:t>polarity</a:t>
            </a:r>
            <a:r>
              <a:rPr lang="en-US" altLang="zh-CN" dirty="0"/>
              <a:t>: </a:t>
            </a:r>
          </a:p>
          <a:p>
            <a:pPr lvl="2"/>
            <a:r>
              <a:rPr lang="en-US" altLang="zh-CN" i="1" dirty="0"/>
              <a:t>positive, negative, neutral</a:t>
            </a:r>
            <a:r>
              <a:rPr lang="en-US" altLang="zh-CN" dirty="0"/>
              <a:t> </a:t>
            </a:r>
          </a:p>
          <a:p>
            <a:pPr lvl="1"/>
            <a:r>
              <a:rPr lang="en-US" altLang="zh-CN" b="1" dirty="0"/>
              <a:t>Text</a:t>
            </a:r>
            <a:r>
              <a:rPr lang="en-US" altLang="zh-CN" dirty="0"/>
              <a:t> containing the attitude：</a:t>
            </a:r>
          </a:p>
          <a:p>
            <a:pPr lvl="2"/>
            <a:r>
              <a:rPr lang="zh-CN" altLang="en-US" dirty="0"/>
              <a:t>评价文本，一般是句子或整篇文档</a:t>
            </a:r>
            <a:endParaRPr lang="en-US" altLang="zh-CN" dirty="0"/>
          </a:p>
          <a:p>
            <a:pPr lvl="1"/>
            <a:r>
              <a:rPr lang="zh-CN" altLang="en-US" dirty="0"/>
              <a:t>从挖掘的对象（数据）来讲，又可以分为文档级别，句子级别和短语（词）级别三大类。</a:t>
            </a: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6</a:t>
            </a:fld>
            <a:endParaRPr lang="en-US"/>
          </a:p>
        </p:txBody>
      </p:sp>
    </p:spTree>
    <p:extLst>
      <p:ext uri="{BB962C8B-B14F-4D97-AF65-F5344CB8AC3E}">
        <p14:creationId xmlns:p14="http://schemas.microsoft.com/office/powerpoint/2010/main" val="1037439877"/>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2B409678-A895-425D-98D3-99EB1298205B}"/>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2"/>
            <a:endParaRPr lang="en" altLang="zh-CN" dirty="0"/>
          </a:p>
          <a:p>
            <a:pPr marL="0" marR="0" lvl="1" indent="0" algn="l" defTabSz="457200" rtl="0" eaLnBrk="1" fontAlgn="auto" latinLnBrk="0" hangingPunct="1">
              <a:lnSpc>
                <a:spcPct val="100000"/>
              </a:lnSpc>
              <a:spcBef>
                <a:spcPct val="20000"/>
              </a:spcBef>
              <a:spcAft>
                <a:spcPts val="0"/>
              </a:spcAft>
              <a:buClr>
                <a:srgbClr val="8C1515"/>
              </a:buClr>
              <a:buSzTx/>
              <a:buNone/>
              <a:tabLst/>
              <a:defRPr/>
            </a:pPr>
            <a:br>
              <a:rPr kumimoji="1" lang="en" altLang="zh-CN" dirty="0"/>
            </a:br>
            <a:endParaRPr kumimoji="1" lang="zh-CN" altLang="en-US" dirty="0"/>
          </a:p>
        </p:txBody>
      </p:sp>
      <p:sp>
        <p:nvSpPr>
          <p:cNvPr id="14" name="内容占位符 13">
            <a:extLst>
              <a:ext uri="{FF2B5EF4-FFF2-40B4-BE49-F238E27FC236}">
                <a16:creationId xmlns:a16="http://schemas.microsoft.com/office/drawing/2014/main" id="{C658F813-1584-D0BE-DD00-D474735550CE}"/>
              </a:ext>
            </a:extLst>
          </p:cNvPr>
          <p:cNvSpPr>
            <a:spLocks noGrp="1"/>
          </p:cNvSpPr>
          <p:nvPr>
            <p:ph sz="quarter" idx="11"/>
          </p:nvPr>
        </p:nvSpPr>
        <p:spPr>
          <a:xfrm>
            <a:off x="949325" y="2489502"/>
            <a:ext cx="7707313" cy="2018452"/>
          </a:xfrm>
        </p:spPr>
        <p:txBody>
          <a:bodyPr>
            <a:normAutofit/>
          </a:bodyPr>
          <a:lstStyle/>
          <a:p>
            <a:pPr algn="ctr"/>
            <a:r>
              <a:rPr lang="zh-CN" altLang="en-US" sz="4000" dirty="0"/>
              <a:t>编程练习</a:t>
            </a:r>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4294967295"/>
          </p:nvPr>
        </p:nvSpPr>
        <p:spPr>
          <a:xfrm>
            <a:off x="0" y="5345113"/>
            <a:ext cx="846138" cy="303212"/>
          </a:xfrm>
        </p:spPr>
        <p:txBody>
          <a:bodyPr/>
          <a:lstStyle/>
          <a:p>
            <a:fld id="{E62723E9-58A5-4D18-81BD-E1D0CC324A1D}" type="slidenum">
              <a:rPr lang="en-US" smtClean="0"/>
              <a:pPr/>
              <a:t>60</a:t>
            </a:fld>
            <a:endParaRPr lang="en-US"/>
          </a:p>
        </p:txBody>
      </p:sp>
    </p:spTree>
    <p:extLst>
      <p:ext uri="{BB962C8B-B14F-4D97-AF65-F5344CB8AC3E}">
        <p14:creationId xmlns:p14="http://schemas.microsoft.com/office/powerpoint/2010/main" val="3297566175"/>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情感分析的任务界定</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sz="1800" dirty="0"/>
              <a:t>按照</a:t>
            </a:r>
            <a:r>
              <a:rPr lang="zh-CN" altLang="en-US" sz="1800" b="1" dirty="0"/>
              <a:t>处理文本的类别不同，</a:t>
            </a:r>
            <a:r>
              <a:rPr lang="zh-CN" altLang="en-US" sz="1800" dirty="0"/>
              <a:t>分为</a:t>
            </a:r>
            <a:endParaRPr lang="en-US" altLang="zh-CN" sz="1800" dirty="0"/>
          </a:p>
          <a:p>
            <a:pPr lvl="2"/>
            <a:r>
              <a:rPr lang="zh-CN" altLang="en-US" dirty="0"/>
              <a:t>基于</a:t>
            </a:r>
            <a:r>
              <a:rPr lang="zh-CN" altLang="en-US" b="1" dirty="0"/>
              <a:t>新闻评论</a:t>
            </a:r>
            <a:r>
              <a:rPr lang="zh-CN" altLang="en-US" dirty="0"/>
              <a:t>的情感分析</a:t>
            </a:r>
            <a:endParaRPr lang="en-US" altLang="zh-CN" dirty="0"/>
          </a:p>
          <a:p>
            <a:pPr lvl="2"/>
            <a:r>
              <a:rPr lang="zh-CN" altLang="en-US" dirty="0"/>
              <a:t>基于</a:t>
            </a:r>
            <a:r>
              <a:rPr lang="zh-CN" altLang="en-US" b="1" dirty="0"/>
              <a:t>产品评论</a:t>
            </a:r>
            <a:r>
              <a:rPr lang="zh-CN" altLang="en-US" dirty="0"/>
              <a:t>的情感分析</a:t>
            </a:r>
            <a:endParaRPr lang="en-US" altLang="zh-CN" dirty="0"/>
          </a:p>
          <a:p>
            <a:pPr lvl="2"/>
            <a:r>
              <a:rPr lang="zh-CN" altLang="en-US" dirty="0"/>
              <a:t>前者处理的文本主要是新闻评论</a:t>
            </a:r>
            <a:r>
              <a:rPr lang="en-US" altLang="zh-CN" dirty="0"/>
              <a:t>,</a:t>
            </a:r>
            <a:r>
              <a:rPr lang="zh-CN" altLang="en-US" dirty="0"/>
              <a:t>如情感句“他坚定地认为台湾是中国不可分割的一部分”</a:t>
            </a:r>
            <a:r>
              <a:rPr lang="en-US" altLang="zh-CN" dirty="0"/>
              <a:t>,</a:t>
            </a:r>
            <a:r>
              <a:rPr lang="zh-CN" altLang="en-US" dirty="0"/>
              <a:t>表明了观点持有者“他”对于事件“台湾归属问题”的立场；</a:t>
            </a:r>
            <a:endParaRPr lang="en-US" altLang="zh-CN" dirty="0"/>
          </a:p>
          <a:p>
            <a:pPr lvl="2"/>
            <a:r>
              <a:rPr lang="zh-CN" altLang="en-US" dirty="0"/>
              <a:t>后者处理的主要是网络在线的产品评论文本</a:t>
            </a:r>
            <a:r>
              <a:rPr lang="en-US" altLang="zh-CN" dirty="0"/>
              <a:t>,</a:t>
            </a:r>
            <a:r>
              <a:rPr lang="zh-CN" altLang="en-US" dirty="0"/>
              <a:t>如“华为</a:t>
            </a:r>
            <a:r>
              <a:rPr lang="en-US" altLang="zh-CN" dirty="0"/>
              <a:t>Pura</a:t>
            </a:r>
            <a:r>
              <a:rPr lang="zh-CN" altLang="en-US" dirty="0"/>
              <a:t> </a:t>
            </a:r>
            <a:r>
              <a:rPr lang="en-US" altLang="zh-CN" dirty="0"/>
              <a:t>70</a:t>
            </a:r>
            <a:r>
              <a:rPr lang="zh-CN" altLang="en-US" dirty="0"/>
              <a:t>的外观很时尚”</a:t>
            </a:r>
            <a:r>
              <a:rPr lang="en-US" altLang="zh-CN" dirty="0"/>
              <a:t>,</a:t>
            </a:r>
            <a:r>
              <a:rPr lang="zh-CN" altLang="en-US" dirty="0"/>
              <a:t>表明了对评价对象“华为</a:t>
            </a:r>
            <a:r>
              <a:rPr lang="en-US" altLang="zh-CN" dirty="0"/>
              <a:t>Pura</a:t>
            </a:r>
            <a:r>
              <a:rPr lang="zh-CN" altLang="en-US" dirty="0"/>
              <a:t> </a:t>
            </a:r>
            <a:r>
              <a:rPr lang="en-US" altLang="zh-CN" dirty="0"/>
              <a:t>70</a:t>
            </a:r>
            <a:r>
              <a:rPr lang="zh-CN" altLang="en-US" dirty="0"/>
              <a:t>的外观”的评价“时尚”是褒义的。</a:t>
            </a:r>
            <a:endParaRPr lang="en-US" altLang="zh-CN" sz="1600" dirty="0"/>
          </a:p>
          <a:p>
            <a:pPr lvl="1"/>
            <a:r>
              <a:rPr lang="zh-CN" altLang="en-US" dirty="0"/>
              <a:t>按难度对情感分析进行分类：</a:t>
            </a:r>
            <a:endParaRPr lang="en-US" altLang="zh-CN" dirty="0"/>
          </a:p>
          <a:p>
            <a:pPr lvl="2"/>
            <a:r>
              <a:rPr lang="en-US" altLang="zh-CN" b="1" dirty="0"/>
              <a:t>Simplest task:</a:t>
            </a:r>
            <a:r>
              <a:rPr lang="en-US" altLang="zh-CN" dirty="0"/>
              <a:t> Is the attitude of this text positive or negative?</a:t>
            </a:r>
          </a:p>
          <a:p>
            <a:pPr lvl="2"/>
            <a:r>
              <a:rPr lang="en-US" altLang="zh-CN" b="1" dirty="0"/>
              <a:t>More complex:</a:t>
            </a:r>
            <a:r>
              <a:rPr lang="en-US" altLang="zh-CN" dirty="0"/>
              <a:t> Rank the attitude of this text from 1 to 5</a:t>
            </a:r>
          </a:p>
          <a:p>
            <a:pPr lvl="2"/>
            <a:r>
              <a:rPr lang="en-US" altLang="zh-CN" b="1" dirty="0"/>
              <a:t>Advanced:</a:t>
            </a:r>
            <a:r>
              <a:rPr lang="en-US" altLang="zh-CN" dirty="0"/>
              <a:t> Detect the target, source, or complex attitude types</a:t>
            </a: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7</a:t>
            </a:fld>
            <a:endParaRPr lang="en-US"/>
          </a:p>
        </p:txBody>
      </p:sp>
    </p:spTree>
    <p:extLst>
      <p:ext uri="{BB962C8B-B14F-4D97-AF65-F5344CB8AC3E}">
        <p14:creationId xmlns:p14="http://schemas.microsoft.com/office/powerpoint/2010/main" val="1988298212"/>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情感分析的一般流程</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br>
              <a:rPr lang="en-US" altLang="zh-CN"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8</a:t>
            </a:fld>
            <a:endParaRPr lang="en-US"/>
          </a:p>
        </p:txBody>
      </p:sp>
      <p:pic>
        <p:nvPicPr>
          <p:cNvPr id="5" name="Picture 2">
            <a:extLst>
              <a:ext uri="{FF2B5EF4-FFF2-40B4-BE49-F238E27FC236}">
                <a16:creationId xmlns:a16="http://schemas.microsoft.com/office/drawing/2014/main" id="{8D4EEB4D-AF32-C360-A7C8-9AD01DF37ABE}"/>
              </a:ext>
            </a:extLst>
          </p:cNvPr>
          <p:cNvPicPr>
            <a:picLocks noChangeAspect="1" noChangeArrowheads="1"/>
          </p:cNvPicPr>
          <p:nvPr/>
        </p:nvPicPr>
        <p:blipFill>
          <a:blip r:embed="rId2"/>
          <a:srcRect/>
          <a:stretch>
            <a:fillRect/>
          </a:stretch>
        </p:blipFill>
        <p:spPr bwMode="auto">
          <a:xfrm>
            <a:off x="487362" y="1713926"/>
            <a:ext cx="8464986" cy="3296985"/>
          </a:xfrm>
          <a:prstGeom prst="rect">
            <a:avLst/>
          </a:prstGeom>
          <a:noFill/>
          <a:ln w="9525">
            <a:noFill/>
            <a:miter lim="800000"/>
            <a:headEnd/>
            <a:tailEnd/>
          </a:ln>
          <a:effectLst/>
        </p:spPr>
      </p:pic>
    </p:spTree>
    <p:extLst>
      <p:ext uri="{BB962C8B-B14F-4D97-AF65-F5344CB8AC3E}">
        <p14:creationId xmlns:p14="http://schemas.microsoft.com/office/powerpoint/2010/main" val="3535942340"/>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情感信息抽取与情感信息分类</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b="1" dirty="0"/>
              <a:t>情感信息抽取</a:t>
            </a:r>
            <a:endParaRPr lang="en-US" altLang="zh-CN" b="1" dirty="0"/>
          </a:p>
          <a:p>
            <a:pPr lvl="2"/>
            <a:r>
              <a:rPr lang="zh-CN" altLang="en-US" dirty="0"/>
              <a:t>是情感分析的最底层的任务，它旨在抽取情感评论文本中有意义的信息单元。</a:t>
            </a:r>
            <a:endParaRPr lang="en-US" altLang="zh-CN" dirty="0"/>
          </a:p>
          <a:p>
            <a:pPr lvl="2"/>
            <a:r>
              <a:rPr lang="zh-CN" altLang="en-US" dirty="0"/>
              <a:t>其</a:t>
            </a:r>
            <a:r>
              <a:rPr lang="zh-CN" altLang="en-US" b="1" dirty="0"/>
              <a:t>目的</a:t>
            </a:r>
            <a:r>
              <a:rPr lang="zh-CN" altLang="en-US" dirty="0"/>
              <a:t>在于将</a:t>
            </a:r>
            <a:r>
              <a:rPr lang="zh-CN" altLang="en-US" b="1" dirty="0"/>
              <a:t>无结构化的情感文本转化为计算机容易识别和处理的结构化文本</a:t>
            </a:r>
            <a:r>
              <a:rPr lang="zh-CN" altLang="en-US" dirty="0"/>
              <a:t>，继而供情感分析上层的研究和应用服务。</a:t>
            </a:r>
            <a:endParaRPr lang="en-US" altLang="zh-CN" dirty="0"/>
          </a:p>
          <a:p>
            <a:pPr lvl="1"/>
            <a:r>
              <a:rPr lang="zh-CN" altLang="en-US" b="1" dirty="0"/>
              <a:t>情感信息分类</a:t>
            </a:r>
            <a:endParaRPr lang="en-US" altLang="zh-CN" b="1" dirty="0"/>
          </a:p>
          <a:p>
            <a:pPr lvl="2"/>
            <a:r>
              <a:rPr lang="zh-CN" altLang="en-US" dirty="0"/>
              <a:t>则利用底层情感信息抽取的结果将情感文本单元分为若干类别，供用户查看，如分为</a:t>
            </a:r>
            <a:r>
              <a:rPr lang="zh-CN" altLang="en-US" b="1" dirty="0"/>
              <a:t>褒、贬</a:t>
            </a:r>
            <a:r>
              <a:rPr lang="zh-CN" altLang="en-US" dirty="0"/>
              <a:t>两类或者其他</a:t>
            </a:r>
            <a:r>
              <a:rPr lang="zh-CN" altLang="en-US" b="1" dirty="0"/>
              <a:t>更细致的情感类别</a:t>
            </a:r>
            <a:r>
              <a:rPr lang="en-US" altLang="zh-CN" dirty="0"/>
              <a:t>(</a:t>
            </a:r>
            <a:r>
              <a:rPr lang="zh-CN" altLang="en-US" dirty="0"/>
              <a:t>如喜、怒、哀、乐等</a:t>
            </a:r>
            <a:r>
              <a:rPr lang="en-US" altLang="zh-CN" dirty="0"/>
              <a:t>).</a:t>
            </a:r>
          </a:p>
          <a:p>
            <a:pPr lvl="2"/>
            <a:r>
              <a:rPr lang="zh-CN" altLang="en-US" dirty="0"/>
              <a:t>按照不同的分类目的，可分</a:t>
            </a:r>
            <a:r>
              <a:rPr lang="zh-CN" altLang="en-US" b="1" dirty="0"/>
              <a:t>为主客观分析和褒贬分析</a:t>
            </a:r>
            <a:r>
              <a:rPr lang="en-US" altLang="zh-CN" dirty="0"/>
              <a:t>;</a:t>
            </a:r>
          </a:p>
          <a:p>
            <a:pPr lvl="2"/>
            <a:r>
              <a:rPr lang="zh-CN" altLang="en-US" dirty="0"/>
              <a:t>按照不同的分类粒度</a:t>
            </a:r>
            <a:r>
              <a:rPr lang="en-US" altLang="zh-CN" dirty="0"/>
              <a:t>,</a:t>
            </a:r>
            <a:r>
              <a:rPr lang="zh-CN" altLang="en-US" dirty="0"/>
              <a:t>可分为词语级、短语级、篇章级等多种情感分类任务。</a:t>
            </a:r>
            <a:br>
              <a:rPr lang="en-US" altLang="zh-CN"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9</a:t>
            </a:fld>
            <a:endParaRPr lang="en-US"/>
          </a:p>
        </p:txBody>
      </p:sp>
    </p:spTree>
    <p:extLst>
      <p:ext uri="{BB962C8B-B14F-4D97-AF65-F5344CB8AC3E}">
        <p14:creationId xmlns:p14="http://schemas.microsoft.com/office/powerpoint/2010/main" val="2195949779"/>
      </p:ext>
    </p:extLst>
  </p:cSld>
  <p:clrMapOvr>
    <a:masterClrMapping/>
  </p:clrMapOvr>
  <p:transition spd="slow">
    <p:fade/>
  </p:transition>
</p:sld>
</file>

<file path=ppt/theme/theme1.xml><?xml version="1.0" encoding="utf-8"?>
<a:theme xmlns:a="http://schemas.openxmlformats.org/drawingml/2006/main" name="SU_Template_SideBar">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7864</TotalTime>
  <Words>4658</Words>
  <Application>Microsoft Macintosh PowerPoint</Application>
  <PresentationFormat>全屏显示(16:10)</PresentationFormat>
  <Paragraphs>410</Paragraphs>
  <Slides>60</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60</vt:i4>
      </vt:variant>
    </vt:vector>
  </HeadingPairs>
  <TitlesOfParts>
    <vt:vector size="69" baseType="lpstr">
      <vt:lpstr>仿宋</vt:lpstr>
      <vt:lpstr>SimHei</vt:lpstr>
      <vt:lpstr>Arial</vt:lpstr>
      <vt:lpstr>Calibri</vt:lpstr>
      <vt:lpstr>Cambria Math</vt:lpstr>
      <vt:lpstr>Source Sans Pro</vt:lpstr>
      <vt:lpstr>Source Sans Pro Semibold</vt:lpstr>
      <vt:lpstr>Wingdings</vt:lpstr>
      <vt:lpstr>SU_Template_SideBar</vt:lpstr>
      <vt:lpstr>情感分析</vt:lpstr>
      <vt:lpstr>背景与概念</vt:lpstr>
      <vt:lpstr>评论的情感情绪如何分类？</vt:lpstr>
      <vt:lpstr>评论的情感情绪如何分类？</vt:lpstr>
      <vt:lpstr>公众情绪的社会意义？</vt:lpstr>
      <vt:lpstr>情感分析的任务界定</vt:lpstr>
      <vt:lpstr>情感分析的任务界定</vt:lpstr>
      <vt:lpstr>情感分析的一般流程</vt:lpstr>
      <vt:lpstr>情感信息抽取与情感信息分类</vt:lpstr>
      <vt:lpstr>情感信息抽取</vt:lpstr>
      <vt:lpstr>情感信息抽取</vt:lpstr>
      <vt:lpstr>情感信息抽取</vt:lpstr>
      <vt:lpstr>情感信息抽取</vt:lpstr>
      <vt:lpstr>情感信息抽取</vt:lpstr>
      <vt:lpstr>情感分类</vt:lpstr>
      <vt:lpstr>情感分类</vt:lpstr>
      <vt:lpstr>情感信息的检索与归纳</vt:lpstr>
      <vt:lpstr>情感信息的检索与归纳</vt:lpstr>
      <vt:lpstr>情感信息的检索与归纳</vt:lpstr>
      <vt:lpstr>情感信息的检索与归纳</vt:lpstr>
      <vt:lpstr>情感分类</vt:lpstr>
      <vt:lpstr>情感分析评测资源</vt:lpstr>
      <vt:lpstr>情感分析评测资源</vt:lpstr>
      <vt:lpstr>大模型情感分析</vt:lpstr>
      <vt:lpstr>机器可读的语义表示方法</vt:lpstr>
      <vt:lpstr>机器可读的语义表示方法</vt:lpstr>
      <vt:lpstr>机器可读的语义表示方法</vt:lpstr>
      <vt:lpstr>语义词典的局限性</vt:lpstr>
      <vt:lpstr>向量表示-onehot</vt:lpstr>
      <vt:lpstr>向量表示-onehot-局限性</vt:lpstr>
      <vt:lpstr>向量表示-onehot-局限性</vt:lpstr>
      <vt:lpstr>向量表示-基于上下文的表示</vt:lpstr>
      <vt:lpstr>向量表示-embedding</vt:lpstr>
      <vt:lpstr>Word2vec</vt:lpstr>
      <vt:lpstr>Word2vec</vt:lpstr>
      <vt:lpstr>Word2vec</vt:lpstr>
      <vt:lpstr>Word2vec</vt:lpstr>
      <vt:lpstr>Word2vec</vt:lpstr>
      <vt:lpstr>Word2vec-参数学习</vt:lpstr>
      <vt:lpstr>Word2vec-参数学习</vt:lpstr>
      <vt:lpstr>Word2vec-参数学习-目标函数</vt:lpstr>
      <vt:lpstr>Word2vec-参数学习-目标函数</vt:lpstr>
      <vt:lpstr>Word2vec-参数学习-目标函数</vt:lpstr>
      <vt:lpstr>Word2vec-参数学习</vt:lpstr>
      <vt:lpstr>Word2vec-参数学习</vt:lpstr>
      <vt:lpstr>Word2vec-参数学习-梯度下降</vt:lpstr>
      <vt:lpstr>Word2vec-参数学习-随机梯度下降</vt:lpstr>
      <vt:lpstr>Word2vec-参数学习-随机梯度下降</vt:lpstr>
      <vt:lpstr>Word2vec-实现技巧</vt:lpstr>
      <vt:lpstr>Word2vec-使用negative sampling的Skip-gram</vt:lpstr>
      <vt:lpstr>Word2vec-使用negative sampling的Skip-gram</vt:lpstr>
      <vt:lpstr>Word2vec-使用negative sampling的Skip-gram</vt:lpstr>
      <vt:lpstr>Encoding meaning in vector differences</vt:lpstr>
      <vt:lpstr>Encoding meaning in vector differences</vt:lpstr>
      <vt:lpstr>Encoding meaning in vector differences</vt:lpstr>
      <vt:lpstr>GloVe，EMNLP 2014</vt:lpstr>
      <vt:lpstr>GloVe，EMNLP 2014</vt:lpstr>
      <vt:lpstr>GloVe-效果评价</vt:lpstr>
      <vt:lpstr>GloVe-效果评价</vt:lpstr>
      <vt:lpstr>PowerPoint 演示文稿</vt:lpstr>
    </vt:vector>
  </TitlesOfParts>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Valerie Beeman</dc:creator>
  <dc:description>2012 PowerPoint template redesign</dc:description>
  <cp:lastModifiedBy>ray zhang</cp:lastModifiedBy>
  <cp:revision>556</cp:revision>
  <dcterms:created xsi:type="dcterms:W3CDTF">2012-12-05T23:46:21Z</dcterms:created>
  <dcterms:modified xsi:type="dcterms:W3CDTF">2024-05-07T00:02:00Z</dcterms:modified>
</cp:coreProperties>
</file>